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1"/>
  </p:sldMasterIdLst>
  <p:notesMasterIdLst>
    <p:notesMasterId r:id="rId12"/>
  </p:notesMasterIdLst>
  <p:handoutMasterIdLst>
    <p:handoutMasterId r:id="rId13"/>
  </p:handoutMasterIdLst>
  <p:sldIdLst>
    <p:sldId id="414" r:id="rId2"/>
    <p:sldId id="418" r:id="rId3"/>
    <p:sldId id="430" r:id="rId4"/>
    <p:sldId id="431" r:id="rId5"/>
    <p:sldId id="436" r:id="rId6"/>
    <p:sldId id="432" r:id="rId7"/>
    <p:sldId id="434" r:id="rId8"/>
    <p:sldId id="435" r:id="rId9"/>
    <p:sldId id="437" r:id="rId10"/>
    <p:sldId id="438" r:id="rId11"/>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414"/>
            <p14:sldId id="418"/>
            <p14:sldId id="430"/>
            <p14:sldId id="431"/>
            <p14:sldId id="436"/>
            <p14:sldId id="432"/>
            <p14:sldId id="434"/>
            <p14:sldId id="435"/>
            <p14:sldId id="437"/>
            <p14:sldId id="43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E9695"/>
    <a:srgbClr val="DF6752"/>
    <a:srgbClr val="9DBB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18" autoAdjust="0"/>
    <p:restoredTop sz="78821" autoAdjust="0"/>
  </p:normalViewPr>
  <p:slideViewPr>
    <p:cSldViewPr snapToGrid="0" snapToObjects="1">
      <p:cViewPr varScale="1">
        <p:scale>
          <a:sx n="57" d="100"/>
          <a:sy n="57" d="100"/>
        </p:scale>
        <p:origin x="1092" y="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55" d="100"/>
          <a:sy n="55" d="100"/>
        </p:scale>
        <p:origin x="288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6/26/2018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‹nr.›</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6/26/2018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‹nr.›</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8C896355-3DDC-9949-861F-AD0908BFCC23}" type="slidenum">
              <a:rPr lang="en-US" smtClean="0"/>
              <a:t>1</a:t>
            </a:fld>
            <a:endParaRPr lang="en-US" dirty="0"/>
          </a:p>
        </p:txBody>
      </p:sp>
    </p:spTree>
    <p:extLst>
      <p:ext uri="{BB962C8B-B14F-4D97-AF65-F5344CB8AC3E}">
        <p14:creationId xmlns:p14="http://schemas.microsoft.com/office/powerpoint/2010/main" val="1587768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10</a:t>
            </a:fld>
            <a:endParaRPr lang="en-US"/>
          </a:p>
        </p:txBody>
      </p:sp>
    </p:spTree>
    <p:extLst>
      <p:ext uri="{BB962C8B-B14F-4D97-AF65-F5344CB8AC3E}">
        <p14:creationId xmlns:p14="http://schemas.microsoft.com/office/powerpoint/2010/main" val="307770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10"/>
          </p:nvPr>
        </p:nvSpPr>
        <p:spPr/>
        <p:txBody>
          <a:bodyPr/>
          <a:lstStyle/>
          <a:p>
            <a:pPr rtl="0"/>
            <a:fld id="{8C896355-3DDC-9949-861F-AD0908BFCC23}" type="slidenum">
              <a:rPr lang="en-US" smtClean="0"/>
              <a:t>2</a:t>
            </a:fld>
            <a:endParaRPr lang="en-US" dirty="0"/>
          </a:p>
        </p:txBody>
      </p:sp>
    </p:spTree>
    <p:extLst>
      <p:ext uri="{BB962C8B-B14F-4D97-AF65-F5344CB8AC3E}">
        <p14:creationId xmlns:p14="http://schemas.microsoft.com/office/powerpoint/2010/main" val="3114729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dirty="0"/>
              <a:t>We chose to work with the pump-system because we thought it would be interesting to work with something that was completely new and challenging.</a:t>
            </a:r>
            <a:endParaRPr lang="da-DK" dirty="0"/>
          </a:p>
          <a:p>
            <a:endParaRPr lang="da-DK" dirty="0"/>
          </a:p>
          <a:p>
            <a:r>
              <a:rPr lang="da-DK" dirty="0"/>
              <a:t>The 3-pump system </a:t>
            </a:r>
            <a:r>
              <a:rPr lang="da-DK" dirty="0" err="1"/>
              <a:t>was</a:t>
            </a:r>
            <a:r>
              <a:rPr lang="da-DK" dirty="0"/>
              <a:t> </a:t>
            </a:r>
            <a:r>
              <a:rPr lang="da-DK" dirty="0" err="1"/>
              <a:t>already</a:t>
            </a:r>
            <a:r>
              <a:rPr lang="da-DK" dirty="0"/>
              <a:t> </a:t>
            </a:r>
            <a:r>
              <a:rPr lang="da-DK" dirty="0" err="1"/>
              <a:t>avaliable</a:t>
            </a:r>
            <a:r>
              <a:rPr lang="da-DK" dirty="0"/>
              <a:t> to </a:t>
            </a:r>
            <a:r>
              <a:rPr lang="da-DK" dirty="0" err="1"/>
              <a:t>work</a:t>
            </a:r>
            <a:r>
              <a:rPr lang="da-DK" dirty="0"/>
              <a:t> with, </a:t>
            </a:r>
            <a:r>
              <a:rPr lang="da-DK" dirty="0" err="1"/>
              <a:t>which</a:t>
            </a:r>
            <a:r>
              <a:rPr lang="da-DK" dirty="0"/>
              <a:t> </a:t>
            </a:r>
            <a:r>
              <a:rPr lang="da-DK" dirty="0" err="1"/>
              <a:t>also</a:t>
            </a:r>
            <a:r>
              <a:rPr lang="da-DK" dirty="0"/>
              <a:t> </a:t>
            </a:r>
            <a:r>
              <a:rPr lang="da-DK" dirty="0" err="1"/>
              <a:t>was</a:t>
            </a:r>
            <a:r>
              <a:rPr lang="da-DK" dirty="0"/>
              <a:t> a </a:t>
            </a:r>
            <a:r>
              <a:rPr lang="da-DK" dirty="0" err="1"/>
              <a:t>change</a:t>
            </a:r>
            <a:r>
              <a:rPr lang="da-DK" dirty="0"/>
              <a:t> from </a:t>
            </a:r>
            <a:r>
              <a:rPr lang="da-DK" dirty="0" err="1"/>
              <a:t>our</a:t>
            </a:r>
            <a:r>
              <a:rPr lang="da-DK" dirty="0"/>
              <a:t> </a:t>
            </a:r>
            <a:r>
              <a:rPr lang="da-DK" dirty="0" err="1"/>
              <a:t>previous</a:t>
            </a:r>
            <a:r>
              <a:rPr lang="da-DK" dirty="0"/>
              <a:t> </a:t>
            </a:r>
            <a:r>
              <a:rPr lang="da-DK" dirty="0" err="1"/>
              <a:t>projects</a:t>
            </a:r>
            <a:r>
              <a:rPr lang="da-DK" dirty="0"/>
              <a:t> </a:t>
            </a:r>
            <a:r>
              <a:rPr lang="da-DK" dirty="0" err="1"/>
              <a:t>were</a:t>
            </a:r>
            <a:r>
              <a:rPr lang="da-DK" dirty="0"/>
              <a:t> </a:t>
            </a:r>
            <a:r>
              <a:rPr lang="da-DK" dirty="0" err="1"/>
              <a:t>we</a:t>
            </a:r>
            <a:r>
              <a:rPr lang="da-DK" dirty="0"/>
              <a:t> </a:t>
            </a:r>
            <a:r>
              <a:rPr lang="da-DK" dirty="0" err="1"/>
              <a:t>build</a:t>
            </a:r>
            <a:r>
              <a:rPr lang="da-DK" dirty="0"/>
              <a:t> </a:t>
            </a:r>
            <a:r>
              <a:rPr lang="da-DK" dirty="0" err="1"/>
              <a:t>everything</a:t>
            </a:r>
            <a:r>
              <a:rPr lang="da-DK" dirty="0"/>
              <a:t> from scratch. </a:t>
            </a:r>
            <a:r>
              <a:rPr lang="da-DK" dirty="0" err="1"/>
              <a:t>That</a:t>
            </a:r>
            <a:r>
              <a:rPr lang="da-DK" dirty="0"/>
              <a:t> </a:t>
            </a:r>
            <a:r>
              <a:rPr lang="da-DK" dirty="0" err="1"/>
              <a:t>doesn’t</a:t>
            </a:r>
            <a:r>
              <a:rPr lang="da-DK" dirty="0"/>
              <a:t> </a:t>
            </a:r>
            <a:r>
              <a:rPr lang="da-DK" dirty="0" err="1"/>
              <a:t>mean</a:t>
            </a:r>
            <a:r>
              <a:rPr lang="da-DK" dirty="0"/>
              <a:t> it </a:t>
            </a:r>
            <a:r>
              <a:rPr lang="da-DK" dirty="0" err="1"/>
              <a:t>was</a:t>
            </a:r>
            <a:r>
              <a:rPr lang="da-DK" dirty="0"/>
              <a:t> </a:t>
            </a:r>
            <a:r>
              <a:rPr lang="da-DK" dirty="0" err="1"/>
              <a:t>any</a:t>
            </a:r>
            <a:r>
              <a:rPr lang="da-DK" dirty="0"/>
              <a:t> </a:t>
            </a:r>
            <a:r>
              <a:rPr lang="da-DK" dirty="0" err="1"/>
              <a:t>easier</a:t>
            </a:r>
            <a:r>
              <a:rPr lang="da-DK" dirty="0"/>
              <a:t>, </a:t>
            </a:r>
            <a:r>
              <a:rPr lang="da-DK" dirty="0" err="1"/>
              <a:t>because</a:t>
            </a:r>
            <a:r>
              <a:rPr lang="da-DK" dirty="0"/>
              <a:t> </a:t>
            </a:r>
            <a:r>
              <a:rPr lang="da-DK" dirty="0" err="1"/>
              <a:t>we</a:t>
            </a:r>
            <a:r>
              <a:rPr lang="da-DK" dirty="0"/>
              <a:t> </a:t>
            </a:r>
            <a:r>
              <a:rPr lang="da-DK" dirty="0" err="1"/>
              <a:t>didn’t</a:t>
            </a:r>
            <a:r>
              <a:rPr lang="da-DK" dirty="0"/>
              <a:t> </a:t>
            </a:r>
            <a:r>
              <a:rPr lang="da-DK" dirty="0" err="1"/>
              <a:t>know</a:t>
            </a:r>
            <a:r>
              <a:rPr lang="da-DK" dirty="0"/>
              <a:t> </a:t>
            </a:r>
            <a:r>
              <a:rPr lang="da-DK" dirty="0" err="1"/>
              <a:t>how</a:t>
            </a:r>
            <a:r>
              <a:rPr lang="da-DK" dirty="0"/>
              <a:t> </a:t>
            </a:r>
            <a:r>
              <a:rPr lang="da-DK" dirty="0" err="1"/>
              <a:t>anything</a:t>
            </a:r>
            <a:r>
              <a:rPr lang="da-DK" dirty="0"/>
              <a:t> </a:t>
            </a:r>
            <a:r>
              <a:rPr lang="da-DK" dirty="0" err="1"/>
              <a:t>about</a:t>
            </a:r>
            <a:r>
              <a:rPr lang="da-DK" dirty="0"/>
              <a:t> </a:t>
            </a:r>
            <a:r>
              <a:rPr lang="da-DK" dirty="0" err="1"/>
              <a:t>how</a:t>
            </a:r>
            <a:r>
              <a:rPr lang="da-DK" dirty="0"/>
              <a:t> it </a:t>
            </a:r>
            <a:r>
              <a:rPr lang="da-DK" dirty="0" err="1"/>
              <a:t>worked</a:t>
            </a:r>
            <a:r>
              <a:rPr lang="da-DK" dirty="0"/>
              <a:t> and it </a:t>
            </a:r>
            <a:r>
              <a:rPr lang="da-DK" dirty="0" err="1"/>
              <a:t>turned</a:t>
            </a:r>
            <a:r>
              <a:rPr lang="da-DK" dirty="0"/>
              <a:t> out </a:t>
            </a:r>
            <a:r>
              <a:rPr lang="da-DK" dirty="0" err="1"/>
              <a:t>there</a:t>
            </a:r>
            <a:r>
              <a:rPr lang="da-DK" dirty="0"/>
              <a:t> </a:t>
            </a:r>
            <a:r>
              <a:rPr lang="da-DK" dirty="0" err="1"/>
              <a:t>was</a:t>
            </a:r>
            <a:r>
              <a:rPr lang="da-DK" dirty="0"/>
              <a:t> </a:t>
            </a:r>
            <a:r>
              <a:rPr lang="da-DK" dirty="0" err="1"/>
              <a:t>quite</a:t>
            </a:r>
            <a:r>
              <a:rPr lang="da-DK" dirty="0"/>
              <a:t> a </a:t>
            </a:r>
            <a:r>
              <a:rPr lang="da-DK" dirty="0" err="1"/>
              <a:t>steep</a:t>
            </a:r>
            <a:r>
              <a:rPr lang="da-DK" dirty="0"/>
              <a:t> learning </a:t>
            </a:r>
            <a:r>
              <a:rPr lang="da-DK" dirty="0" err="1"/>
              <a:t>curve</a:t>
            </a:r>
            <a:r>
              <a:rPr lang="da-DK" dirty="0"/>
              <a:t>. (just to </a:t>
            </a:r>
            <a:r>
              <a:rPr lang="da-DK" dirty="0" err="1"/>
              <a:t>get</a:t>
            </a:r>
            <a:r>
              <a:rPr lang="da-DK" dirty="0"/>
              <a:t> to it do </a:t>
            </a:r>
            <a:r>
              <a:rPr lang="da-DK" dirty="0" err="1"/>
              <a:t>anything</a:t>
            </a:r>
            <a:r>
              <a:rPr lang="da-DK" dirty="0"/>
              <a:t>).</a:t>
            </a:r>
          </a:p>
          <a:p>
            <a:endParaRPr lang="da-DK"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first we wanted to optimize the energy consumption by selecting between running </a:t>
            </a:r>
            <a:br>
              <a:rPr lang="en-GB" dirty="0"/>
            </a:br>
            <a:r>
              <a:rPr lang="en-GB" dirty="0"/>
              <a:t>1, 2 or 3 pumps depending on what would be most efficient.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(Daniel will present what we did in that area, after the report was handed in).</a:t>
            </a:r>
          </a:p>
          <a:p>
            <a:endParaRPr lang="da-DK" dirty="0"/>
          </a:p>
          <a:p>
            <a:r>
              <a:rPr lang="da-DK" dirty="0" err="1"/>
              <a:t>Mention</a:t>
            </a:r>
            <a:r>
              <a:rPr lang="da-DK" dirty="0"/>
              <a:t> </a:t>
            </a:r>
            <a:r>
              <a:rPr lang="da-DK" dirty="0" err="1"/>
              <a:t>we</a:t>
            </a:r>
            <a:r>
              <a:rPr lang="da-DK" dirty="0"/>
              <a:t> </a:t>
            </a:r>
            <a:r>
              <a:rPr lang="da-DK" dirty="0" err="1"/>
              <a:t>changed</a:t>
            </a:r>
            <a:r>
              <a:rPr lang="da-DK" dirty="0"/>
              <a:t> </a:t>
            </a:r>
            <a:r>
              <a:rPr lang="da-DK" dirty="0" err="1"/>
              <a:t>direction</a:t>
            </a:r>
            <a:r>
              <a:rPr lang="da-DK" dirty="0"/>
              <a:t> </a:t>
            </a:r>
            <a:r>
              <a:rPr lang="da-DK" dirty="0" err="1"/>
              <a:t>since</a:t>
            </a:r>
            <a:r>
              <a:rPr lang="da-DK" dirty="0"/>
              <a:t> it </a:t>
            </a:r>
            <a:r>
              <a:rPr lang="da-DK" dirty="0" err="1"/>
              <a:t>was</a:t>
            </a:r>
            <a:r>
              <a:rPr lang="da-DK" dirty="0"/>
              <a:t> a bit </a:t>
            </a:r>
            <a:r>
              <a:rPr lang="da-DK" dirty="0" err="1"/>
              <a:t>ambitous</a:t>
            </a:r>
            <a:r>
              <a:rPr lang="da-DK" dirty="0"/>
              <a:t> </a:t>
            </a:r>
            <a:r>
              <a:rPr lang="da-DK" dirty="0" err="1"/>
              <a:t>within</a:t>
            </a:r>
            <a:r>
              <a:rPr lang="da-DK" dirty="0"/>
              <a:t> the given timeframe.</a:t>
            </a:r>
          </a:p>
          <a:p>
            <a:endParaRPr lang="da-DK"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3</a:t>
            </a:fld>
            <a:endParaRPr lang="en-US"/>
          </a:p>
        </p:txBody>
      </p:sp>
    </p:spTree>
    <p:extLst>
      <p:ext uri="{BB962C8B-B14F-4D97-AF65-F5344CB8AC3E}">
        <p14:creationId xmlns:p14="http://schemas.microsoft.com/office/powerpoint/2010/main" val="2094385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The system </a:t>
            </a:r>
            <a:r>
              <a:rPr lang="da-DK" dirty="0" err="1"/>
              <a:t>consists</a:t>
            </a:r>
            <a:r>
              <a:rPr lang="da-DK" dirty="0"/>
              <a:t> an open </a:t>
            </a:r>
            <a:r>
              <a:rPr lang="da-DK" dirty="0" err="1"/>
              <a:t>water</a:t>
            </a:r>
            <a:r>
              <a:rPr lang="da-DK" dirty="0"/>
              <a:t> tank, and 3 </a:t>
            </a:r>
            <a:r>
              <a:rPr lang="da-DK" dirty="0" err="1"/>
              <a:t>identical</a:t>
            </a:r>
            <a:r>
              <a:rPr lang="da-DK" dirty="0"/>
              <a:t> centrifugal pumps in parallel, with </a:t>
            </a:r>
            <a:r>
              <a:rPr lang="da-DK" dirty="0" err="1"/>
              <a:t>individual</a:t>
            </a:r>
            <a:r>
              <a:rPr lang="da-DK" dirty="0"/>
              <a:t> sensors for </a:t>
            </a:r>
            <a:r>
              <a:rPr lang="da-DK" dirty="0" err="1"/>
              <a:t>measuring</a:t>
            </a:r>
            <a:r>
              <a:rPr lang="da-DK" dirty="0"/>
              <a:t> </a:t>
            </a:r>
            <a:r>
              <a:rPr lang="da-DK" dirty="0" err="1"/>
              <a:t>pressure</a:t>
            </a:r>
            <a:r>
              <a:rPr lang="da-DK" dirty="0"/>
              <a:t> and flow.</a:t>
            </a:r>
          </a:p>
          <a:p>
            <a:r>
              <a:rPr lang="da-DK" dirty="0"/>
              <a:t>A </a:t>
            </a:r>
            <a:r>
              <a:rPr lang="da-DK" dirty="0" err="1"/>
              <a:t>control</a:t>
            </a:r>
            <a:r>
              <a:rPr lang="da-DK" dirty="0"/>
              <a:t> </a:t>
            </a:r>
            <a:r>
              <a:rPr lang="da-DK" dirty="0" err="1"/>
              <a:t>valve</a:t>
            </a:r>
            <a:r>
              <a:rPr lang="da-DK" dirty="0"/>
              <a:t> </a:t>
            </a:r>
            <a:r>
              <a:rPr lang="da-DK" dirty="0" err="1"/>
              <a:t>that</a:t>
            </a:r>
            <a:r>
              <a:rPr lang="da-DK" dirty="0"/>
              <a:t> </a:t>
            </a:r>
            <a:r>
              <a:rPr lang="da-DK" dirty="0" err="1"/>
              <a:t>can</a:t>
            </a:r>
            <a:r>
              <a:rPr lang="da-DK" dirty="0"/>
              <a:t> </a:t>
            </a:r>
            <a:r>
              <a:rPr lang="da-DK" dirty="0" err="1"/>
              <a:t>be</a:t>
            </a:r>
            <a:r>
              <a:rPr lang="da-DK" dirty="0"/>
              <a:t> </a:t>
            </a:r>
            <a:r>
              <a:rPr lang="da-DK" dirty="0" err="1"/>
              <a:t>operated</a:t>
            </a:r>
            <a:r>
              <a:rPr lang="da-DK" dirty="0"/>
              <a:t> to </a:t>
            </a:r>
            <a:r>
              <a:rPr lang="da-DK" dirty="0" err="1"/>
              <a:t>change</a:t>
            </a:r>
            <a:r>
              <a:rPr lang="da-DK" dirty="0"/>
              <a:t> the flow and </a:t>
            </a:r>
            <a:r>
              <a:rPr lang="da-DK" dirty="0" err="1"/>
              <a:t>pressure</a:t>
            </a:r>
            <a:r>
              <a:rPr lang="da-DK" dirty="0"/>
              <a:t>, or </a:t>
            </a:r>
            <a:r>
              <a:rPr lang="da-DK" dirty="0" err="1"/>
              <a:t>introduce</a:t>
            </a:r>
            <a:r>
              <a:rPr lang="da-DK" dirty="0"/>
              <a:t> </a:t>
            </a:r>
            <a:r>
              <a:rPr lang="da-DK" dirty="0" err="1"/>
              <a:t>disturbances</a:t>
            </a:r>
            <a:r>
              <a:rPr lang="da-DK" dirty="0"/>
              <a:t> to the system. </a:t>
            </a:r>
            <a:r>
              <a:rPr lang="da-DK" dirty="0" err="1"/>
              <a:t>Everything</a:t>
            </a:r>
            <a:r>
              <a:rPr lang="da-DK" dirty="0"/>
              <a:t> is </a:t>
            </a:r>
            <a:r>
              <a:rPr lang="da-DK" dirty="0" err="1"/>
              <a:t>connected</a:t>
            </a:r>
            <a:r>
              <a:rPr lang="da-DK" dirty="0"/>
              <a:t> </a:t>
            </a:r>
            <a:r>
              <a:rPr lang="da-DK" dirty="0" err="1"/>
              <a:t>together</a:t>
            </a:r>
            <a:r>
              <a:rPr lang="da-DK" dirty="0"/>
              <a:t> </a:t>
            </a:r>
            <a:r>
              <a:rPr lang="da-DK" dirty="0" err="1"/>
              <a:t>using</a:t>
            </a:r>
            <a:r>
              <a:rPr lang="da-DK" dirty="0"/>
              <a:t> </a:t>
            </a:r>
            <a:r>
              <a:rPr lang="da-DK" dirty="0" err="1"/>
              <a:t>pipes</a:t>
            </a:r>
            <a:r>
              <a:rPr lang="da-DK" dirty="0"/>
              <a:t>.</a:t>
            </a:r>
          </a:p>
          <a:p>
            <a:endParaRPr lang="da-DK" dirty="0"/>
          </a:p>
          <a:p>
            <a:r>
              <a:rPr lang="da-DK" dirty="0"/>
              <a:t>The </a:t>
            </a:r>
            <a:r>
              <a:rPr lang="da-DK" dirty="0" err="1"/>
              <a:t>controllable</a:t>
            </a:r>
            <a:r>
              <a:rPr lang="da-DK" dirty="0"/>
              <a:t> inputs + </a:t>
            </a:r>
            <a:r>
              <a:rPr lang="da-DK" dirty="0" err="1"/>
              <a:t>Measurable</a:t>
            </a:r>
            <a:r>
              <a:rPr lang="da-DK" dirty="0"/>
              <a:t> outputs</a:t>
            </a:r>
          </a:p>
        </p:txBody>
      </p:sp>
      <p:sp>
        <p:nvSpPr>
          <p:cNvPr id="4" name="Pladsholder til slidenummer 3"/>
          <p:cNvSpPr>
            <a:spLocks noGrp="1"/>
          </p:cNvSpPr>
          <p:nvPr>
            <p:ph type="sldNum" sz="quarter" idx="10"/>
          </p:nvPr>
        </p:nvSpPr>
        <p:spPr/>
        <p:txBody>
          <a:bodyPr/>
          <a:lstStyle/>
          <a:p>
            <a:fld id="{8C896355-3DDC-9949-861F-AD0908BFCC23}" type="slidenum">
              <a:rPr lang="en-US" smtClean="0"/>
              <a:t>4</a:t>
            </a:fld>
            <a:endParaRPr lang="en-US"/>
          </a:p>
        </p:txBody>
      </p:sp>
    </p:spTree>
    <p:extLst>
      <p:ext uri="{BB962C8B-B14F-4D97-AF65-F5344CB8AC3E}">
        <p14:creationId xmlns:p14="http://schemas.microsoft.com/office/powerpoint/2010/main" val="1009860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how system reacts, relations between flow/pressure/pump speed etc.</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To give some more insight in the testing, we wanted to show the data collected in</a:t>
            </a:r>
          </a:p>
          <a:p>
            <a:r>
              <a:rPr lang="da-DK" sz="1200" b="0" i="0" u="none" strike="noStrike" kern="1200" baseline="0" dirty="0">
                <a:solidFill>
                  <a:schemeClr val="tx1"/>
                </a:solidFill>
                <a:latin typeface="+mn-lt"/>
                <a:ea typeface="+mn-ea"/>
                <a:cs typeface="+mn-cs"/>
              </a:rPr>
              <a:t>a single run. </a:t>
            </a:r>
          </a:p>
          <a:p>
            <a:endParaRPr lang="da-DK"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While executing a run, the data for all used sensors was</a:t>
            </a:r>
          </a:p>
          <a:p>
            <a:r>
              <a:rPr lang="en-US" sz="1200" b="0" i="0" u="none" strike="noStrike" kern="1200" baseline="0" dirty="0">
                <a:solidFill>
                  <a:schemeClr val="tx1"/>
                </a:solidFill>
                <a:latin typeface="+mn-lt"/>
                <a:ea typeface="+mn-ea"/>
                <a:cs typeface="+mn-cs"/>
              </a:rPr>
              <a:t>shown on the target in real time. </a:t>
            </a: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5</a:t>
            </a:fld>
            <a:endParaRPr lang="en-US"/>
          </a:p>
        </p:txBody>
      </p:sp>
    </p:spTree>
    <p:extLst>
      <p:ext uri="{BB962C8B-B14F-4D97-AF65-F5344CB8AC3E}">
        <p14:creationId xmlns:p14="http://schemas.microsoft.com/office/powerpoint/2010/main" val="4171834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following Figures shows the collected data through several</a:t>
            </a:r>
          </a:p>
          <a:p>
            <a:r>
              <a:rPr lang="en-US" sz="1200" b="0" i="0" u="none" strike="noStrike" kern="1200" baseline="0" dirty="0">
                <a:solidFill>
                  <a:schemeClr val="tx1"/>
                </a:solidFill>
                <a:latin typeface="+mn-lt"/>
                <a:ea typeface="+mn-ea"/>
                <a:cs typeface="+mn-cs"/>
              </a:rPr>
              <a:t>runs, each with a different CV and pump speed.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Starting from 0% pump speed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r>
              <a:rPr lang="en-US" sz="1200" b="0" i="0" u="none" strike="noStrike" kern="1200" baseline="0" dirty="0">
                <a:solidFill>
                  <a:schemeClr val="tx1"/>
                </a:solidFill>
                <a:latin typeface="+mn-lt"/>
                <a:ea typeface="+mn-ea"/>
                <a:cs typeface="+mn-cs"/>
              </a:rPr>
              <a:t>), we have increased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by 10% every 15 seconds. This was done in order to give the system some time to</a:t>
            </a:r>
          </a:p>
          <a:p>
            <a:r>
              <a:rPr lang="en-US" sz="1200" b="0" i="0" u="none" strike="noStrike" kern="1200" baseline="0" dirty="0">
                <a:solidFill>
                  <a:schemeClr val="tx1"/>
                </a:solidFill>
                <a:latin typeface="+mn-lt"/>
                <a:ea typeface="+mn-ea"/>
                <a:cs typeface="+mn-cs"/>
              </a:rPr>
              <a:t>stabilize. The process was repeated for a range of valve openings. Similar to </a:t>
            </a:r>
            <a:r>
              <a:rPr lang="en-US" sz="1200" b="0" i="1" u="none" strike="noStrike" kern="1200" baseline="0" dirty="0" err="1">
                <a:solidFill>
                  <a:schemeClr val="tx1"/>
                </a:solidFill>
                <a:latin typeface="+mn-lt"/>
                <a:ea typeface="+mn-ea"/>
                <a:cs typeface="+mn-cs"/>
              </a:rPr>
              <a:t>w</a:t>
            </a:r>
            <a:r>
              <a:rPr lang="en-US" sz="1200" b="0" i="0" u="none" strike="noStrike" kern="1200" baseline="0" dirty="0" err="1">
                <a:solidFill>
                  <a:schemeClr val="tx1"/>
                </a:solidFill>
                <a:latin typeface="+mn-lt"/>
                <a:ea typeface="+mn-ea"/>
                <a:cs typeface="+mn-cs"/>
              </a:rPr>
              <a:t>P</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the valve was in the beginning 10% open, gradually increasing by 10% and finally</a:t>
            </a:r>
          </a:p>
          <a:p>
            <a:r>
              <a:rPr lang="da-DK" sz="1200" b="0" i="0" u="none" strike="noStrike" kern="1200" baseline="0" dirty="0" err="1">
                <a:solidFill>
                  <a:schemeClr val="tx1"/>
                </a:solidFill>
                <a:latin typeface="+mn-lt"/>
                <a:ea typeface="+mn-ea"/>
                <a:cs typeface="+mn-cs"/>
              </a:rPr>
              <a:t>reaching</a:t>
            </a:r>
            <a:r>
              <a:rPr lang="da-DK" sz="1200" b="0" i="0" u="none" strike="noStrike" kern="1200" baseline="0" dirty="0">
                <a:solidFill>
                  <a:schemeClr val="tx1"/>
                </a:solidFill>
                <a:latin typeface="+mn-lt"/>
                <a:ea typeface="+mn-ea"/>
                <a:cs typeface="+mn-cs"/>
              </a:rPr>
              <a:t> 100%.</a:t>
            </a: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6</a:t>
            </a:fld>
            <a:endParaRPr lang="en-US"/>
          </a:p>
        </p:txBody>
      </p:sp>
    </p:spTree>
    <p:extLst>
      <p:ext uri="{BB962C8B-B14F-4D97-AF65-F5344CB8AC3E}">
        <p14:creationId xmlns:p14="http://schemas.microsoft.com/office/powerpoint/2010/main" val="936758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dirty="0"/>
              <a:t>Same procedure as before, running at all different pump speeds with control valve position changed.</a:t>
            </a: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7</a:t>
            </a:fld>
            <a:endParaRPr lang="en-US"/>
          </a:p>
        </p:txBody>
      </p:sp>
    </p:spTree>
    <p:extLst>
      <p:ext uri="{BB962C8B-B14F-4D97-AF65-F5344CB8AC3E}">
        <p14:creationId xmlns:p14="http://schemas.microsoft.com/office/powerpoint/2010/main" val="433317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8</a:t>
            </a:fld>
            <a:endParaRPr lang="en-US"/>
          </a:p>
        </p:txBody>
      </p:sp>
    </p:spTree>
    <p:extLst>
      <p:ext uri="{BB962C8B-B14F-4D97-AF65-F5344CB8AC3E}">
        <p14:creationId xmlns:p14="http://schemas.microsoft.com/office/powerpoint/2010/main" val="22200125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For the actual data we compared several runs, heavy filtering out noise by taking the average of the steady-state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Validation = Comparison between our mathematical model based on affinity laws, and the actual data measured.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static model explains the </a:t>
            </a:r>
            <a:r>
              <a:rPr lang="en-US" sz="1200" b="0" i="0" u="none" strike="noStrike" kern="1200" baseline="0" dirty="0" err="1">
                <a:solidFill>
                  <a:schemeClr val="tx1"/>
                </a:solidFill>
                <a:latin typeface="+mn-lt"/>
                <a:ea typeface="+mn-ea"/>
                <a:cs typeface="+mn-cs"/>
              </a:rPr>
              <a:t>behaviour</a:t>
            </a:r>
            <a:r>
              <a:rPr lang="en-US" sz="1200" b="0" i="0" u="none" strike="noStrike" kern="1200" baseline="0" dirty="0">
                <a:solidFill>
                  <a:schemeClr val="tx1"/>
                </a:solidFill>
                <a:latin typeface="+mn-lt"/>
                <a:ea typeface="+mn-ea"/>
                <a:cs typeface="+mn-cs"/>
              </a:rPr>
              <a:t> of the system at steady-state, i.e. when</a:t>
            </a:r>
          </a:p>
          <a:p>
            <a:r>
              <a:rPr lang="en-US" sz="1200" b="0" i="0" u="none" strike="noStrike" kern="1200" baseline="0" dirty="0">
                <a:solidFill>
                  <a:schemeClr val="tx1"/>
                </a:solidFill>
                <a:latin typeface="+mn-lt"/>
                <a:ea typeface="+mn-ea"/>
                <a:cs typeface="+mn-cs"/>
              </a:rPr>
              <a:t>the output is settled after a step input.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Typical static models for pump systems are pump curves and system curves. (Daniel future work – 3D plots of comparing all </a:t>
            </a:r>
            <a:r>
              <a:rPr lang="da-DK" sz="1200" b="0" i="0" u="none" strike="noStrike" kern="1200" baseline="0" dirty="0">
                <a:solidFill>
                  <a:schemeClr val="tx1"/>
                </a:solidFill>
                <a:latin typeface="+mn-lt"/>
                <a:ea typeface="+mn-ea"/>
                <a:cs typeface="+mn-cs"/>
              </a:rPr>
              <a:t>3 pumps and </a:t>
            </a:r>
            <a:r>
              <a:rPr lang="da-DK" sz="1200" b="0" i="0" u="none" strike="noStrike" kern="1200" baseline="0" dirty="0" err="1">
                <a:solidFill>
                  <a:schemeClr val="tx1"/>
                </a:solidFill>
                <a:latin typeface="+mn-lt"/>
                <a:ea typeface="+mn-ea"/>
                <a:cs typeface="+mn-cs"/>
              </a:rPr>
              <a:t>their</a:t>
            </a:r>
            <a:r>
              <a:rPr lang="da-DK" sz="1200" b="0" i="0" u="none" strike="noStrike" kern="1200" baseline="0" dirty="0">
                <a:solidFill>
                  <a:schemeClr val="tx1"/>
                </a:solidFill>
                <a:latin typeface="+mn-lt"/>
                <a:ea typeface="+mn-ea"/>
                <a:cs typeface="+mn-cs"/>
              </a:rPr>
              <a:t> </a:t>
            </a:r>
            <a:r>
              <a:rPr lang="da-DK" sz="1200" b="0" i="0" u="none" strike="noStrike" kern="1200" baseline="0" dirty="0" err="1">
                <a:solidFill>
                  <a:schemeClr val="tx1"/>
                </a:solidFill>
                <a:latin typeface="+mn-lt"/>
                <a:ea typeface="+mn-ea"/>
                <a:cs typeface="+mn-cs"/>
              </a:rPr>
              <a:t>efficency</a:t>
            </a:r>
            <a:r>
              <a:rPr lang="en-US" sz="1200" b="0" i="0" u="none" strike="noStrike" kern="1200" baseline="0" dirty="0">
                <a:solidFill>
                  <a:schemeClr val="tx1"/>
                </a:solidFill>
                <a:latin typeface="+mn-lt"/>
                <a:ea typeface="+mn-ea"/>
                <a:cs typeface="+mn-cs"/>
              </a:rPr>
              <a:t>)</a:t>
            </a:r>
          </a:p>
        </p:txBody>
      </p:sp>
      <p:sp>
        <p:nvSpPr>
          <p:cNvPr id="4" name="Pladsholder til slidenummer 3"/>
          <p:cNvSpPr>
            <a:spLocks noGrp="1"/>
          </p:cNvSpPr>
          <p:nvPr>
            <p:ph type="sldNum" sz="quarter" idx="10"/>
          </p:nvPr>
        </p:nvSpPr>
        <p:spPr/>
        <p:txBody>
          <a:bodyPr/>
          <a:lstStyle/>
          <a:p>
            <a:pPr rtl="0"/>
            <a:fld id="{8C896355-3DDC-9949-861F-AD0908BFCC23}" type="slidenum">
              <a:rPr lang="en-US" smtClean="0"/>
              <a:t>9</a:t>
            </a:fld>
            <a:endParaRPr lang="en-US"/>
          </a:p>
        </p:txBody>
      </p:sp>
    </p:spTree>
    <p:extLst>
      <p:ext uri="{BB962C8B-B14F-4D97-AF65-F5344CB8AC3E}">
        <p14:creationId xmlns:p14="http://schemas.microsoft.com/office/powerpoint/2010/main" val="2287689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ser Guide">
    <p:spTree>
      <p:nvGrpSpPr>
        <p:cNvPr id="1" name=""/>
        <p:cNvGrpSpPr/>
        <p:nvPr/>
      </p:nvGrpSpPr>
      <p:grpSpPr>
        <a:xfrm>
          <a:off x="0" y="0"/>
          <a:ext cx="0" cy="0"/>
          <a:chOff x="0" y="0"/>
          <a:chExt cx="0" cy="0"/>
        </a:xfrm>
      </p:grpSpPr>
      <p:sp>
        <p:nvSpPr>
          <p:cNvPr id="20" name="Rektangel 19"/>
          <p:cNvSpPr/>
          <p:nvPr userDrawn="1"/>
        </p:nvSpPr>
        <p:spPr>
          <a:xfrm>
            <a:off x="505731" y="1155050"/>
            <a:ext cx="10173155" cy="369332"/>
          </a:xfrm>
          <a:prstGeom prst="rect">
            <a:avLst/>
          </a:prstGeom>
        </p:spPr>
        <p:txBody>
          <a:bodyPr wrap="square" rtlCol="0">
            <a:spAutoFit/>
          </a:bodyPr>
          <a:lstStyle/>
          <a:p>
            <a:pPr rtl="0"/>
            <a:r>
              <a:rPr lang="en-gb" dirty="0">
                <a:solidFill>
                  <a:srgbClr val="DF6752"/>
                </a:solidFill>
              </a:rPr>
              <a:t>- REMEMBER TO DELETE THIS SLIDE BEFORE YOU FINISH YOUR PRESENTATION</a:t>
            </a:r>
            <a:endParaRPr lang="da-DK" dirty="0">
              <a:solidFill>
                <a:srgbClr val="DF6752"/>
              </a:solidFill>
            </a:endParaRPr>
          </a:p>
        </p:txBody>
      </p:sp>
      <p:sp>
        <p:nvSpPr>
          <p:cNvPr id="23" name="Text Box 48"/>
          <p:cNvSpPr txBox="1">
            <a:spLocks noChangeArrowheads="1"/>
          </p:cNvSpPr>
          <p:nvPr userDrawn="1"/>
        </p:nvSpPr>
        <p:spPr bwMode="auto">
          <a:xfrm>
            <a:off x="587375" y="1960595"/>
            <a:ext cx="2327618" cy="362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100000"/>
              </a:lnSpc>
              <a:spcAft>
                <a:spcPts val="600"/>
              </a:spcAft>
              <a:defRPr/>
            </a:pPr>
            <a:r>
              <a:rPr lang="en-gb" sz="1000" b="1" spc="300" noProof="1">
                <a:solidFill>
                  <a:schemeClr val="tx1"/>
                </a:solidFill>
                <a:latin typeface="+mn-lt"/>
                <a:cs typeface="Arial" panose="020B0604020202020204" pitchFamily="34" charset="0"/>
              </a:rPr>
              <a:t>AAU POWERPOINT TEMPLATES</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en-gb" sz="900" b="0" dirty="0">
                <a:effectLst/>
                <a:latin typeface="+mn-lt"/>
                <a:ea typeface="Calibri" panose="020F0502020204030204" pitchFamily="34" charset="0"/>
                <a:cs typeface="Times New Roman" panose="02020603050405020304" pitchFamily="18" charset="0"/>
              </a:rPr>
              <a:t>When you open PowerPoint, you can choose between two templates in widescreen (16:9) with the AAU logo in either Danish or English.</a:t>
            </a:r>
            <a:endParaRPr lang="da-DK" sz="900" b="0" dirty="0">
              <a:effectLst/>
              <a:latin typeface="+mn-lt"/>
              <a:ea typeface="Calibri" panose="020F0502020204030204" pitchFamily="34" charset="0"/>
              <a:cs typeface="Times New Roman" panose="02020603050405020304" pitchFamily="18" charset="0"/>
            </a:endParaRPr>
          </a:p>
          <a:p>
            <a:pPr rtl="0">
              <a:lnSpc>
                <a:spcPct val="100000"/>
              </a:lnSpc>
              <a:spcAft>
                <a:spcPts val="1000"/>
              </a:spcAft>
            </a:pPr>
            <a:r>
              <a:rPr lang="en-gb" sz="900" b="0" dirty="0">
                <a:effectLst/>
                <a:latin typeface="+mn-lt"/>
                <a:ea typeface="Calibri" panose="020F0502020204030204" pitchFamily="34" charset="0"/>
                <a:cs typeface="Times New Roman" panose="02020603050405020304" pitchFamily="18" charset="0"/>
              </a:rPr>
              <a:t>You can also download the templates at: </a:t>
            </a:r>
            <a:r>
              <a:rPr lang="en-gb" sz="900" b="0" dirty="0">
                <a:effectLst/>
                <a:latin typeface="+mn-lt"/>
                <a:ea typeface="Calibri" panose="020F0502020204030204" pitchFamily="34" charset="0"/>
                <a:cs typeface="Times New Roman" panose="02020603050405020304" pitchFamily="18" charset="0"/>
                <a:hlinkClick r:id="rId2"/>
              </a:rPr>
              <a:t>www.design.aau.dk/skabeloner/powerpoint</a:t>
            </a:r>
            <a:r>
              <a:rPr lang="en-gb" sz="900" b="0" dirty="0">
                <a:effectLst/>
                <a:latin typeface="+mn-lt"/>
                <a:ea typeface="Calibri" panose="020F0502020204030204" pitchFamily="34" charset="0"/>
                <a:cs typeface="Times New Roman" panose="02020603050405020304" pitchFamily="18" charset="0"/>
              </a:rPr>
              <a:t>You can also download the AAU PowerPoint presentation for inspiration. We will make sure that the AAU PowerPoint presentation available for download is updated with the latest figures and information. When you download the AAU PowerPoint presentation, you can simply delete the slides you do not wish to use in your own presentation. </a:t>
            </a:r>
          </a:p>
          <a:p>
            <a:pPr marL="0" marR="0" lvl="0" indent="0" algn="l" defTabSz="914330" rtl="0" eaLnBrk="0" fontAlgn="auto" latinLnBrk="0" hangingPunct="0">
              <a:lnSpc>
                <a:spcPct val="100000"/>
              </a:lnSpc>
              <a:spcBef>
                <a:spcPts val="0"/>
              </a:spcBef>
              <a:spcAft>
                <a:spcPts val="1000"/>
              </a:spcAft>
              <a:buClrTx/>
              <a:buSzTx/>
              <a:buFontTx/>
              <a:buNone/>
              <a:tabLst/>
              <a:defRPr/>
            </a:pPr>
            <a:r>
              <a:rPr lang="en-gb" sz="1000" b="1" kern="1200" spc="300" noProof="1">
                <a:solidFill>
                  <a:schemeClr val="tx1"/>
                </a:solidFill>
                <a:latin typeface="Arial" charset="0"/>
                <a:ea typeface="+mn-ea"/>
                <a:cs typeface="Arial" panose="020B0604020202020204" pitchFamily="34" charset="0"/>
              </a:rPr>
              <a:t>FONTS</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en-gb" sz="900" b="0" kern="1200" noProof="1">
                <a:solidFill>
                  <a:schemeClr val="tx1"/>
                </a:solidFill>
                <a:latin typeface="Arial" charset="0"/>
                <a:ea typeface="+mn-ea"/>
                <a:cs typeface="Arial" panose="020B0604020202020204" pitchFamily="34" charset="0"/>
              </a:rPr>
              <a:t>In PowerPoint presentations we use AAU’s secondary font Arial.</a:t>
            </a:r>
          </a:p>
          <a:p>
            <a:pPr rtl="0">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24" name="Text Box 48"/>
          <p:cNvSpPr txBox="1">
            <a:spLocks noChangeArrowheads="1"/>
          </p:cNvSpPr>
          <p:nvPr userDrawn="1"/>
        </p:nvSpPr>
        <p:spPr bwMode="auto">
          <a:xfrm>
            <a:off x="6269374" y="1960595"/>
            <a:ext cx="2327618" cy="4070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mn-lt"/>
                <a:ea typeface="+mn-ea"/>
                <a:cs typeface="Arial" panose="020B0604020202020204" pitchFamily="34" charset="0"/>
              </a:rPr>
              <a:t>TEMPLATE COLOURS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You can choose from a range of colours for your backgrounds and graphs.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Right-click the shape you wish to fill with colour and select the paint bucket (Shape fill)</a:t>
            </a:r>
          </a:p>
          <a:p>
            <a:pPr rtl="0"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IMAGE SIZE</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0" noProof="1">
                <a:solidFill>
                  <a:schemeClr val="tx1"/>
                </a:solidFill>
                <a:latin typeface="+mn-lt"/>
                <a:cs typeface="Arial" panose="020B0604020202020204" pitchFamily="34" charset="0"/>
              </a:rPr>
              <a:t>Remember to use high-quality images for your layouts. Avoid making small images larger, the images become very poor quality and appear grainy and unprofessional.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You can search for and download high-quality AAU images in Skyfish.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Naturally, many high-quality images will increase the overall size of your PowerPoint file. If your PowerPoint file becomes too big, you can resize it when you save your presentation, select </a:t>
            </a:r>
            <a:r>
              <a:rPr lang="en-gb" sz="900" b="1" noProof="1">
                <a:solidFill>
                  <a:schemeClr val="tx1"/>
                </a:solidFill>
                <a:latin typeface="+mn-lt"/>
                <a:cs typeface="Arial" panose="020B0604020202020204" pitchFamily="34" charset="0"/>
              </a:rPr>
              <a:t>Save as</a:t>
            </a:r>
            <a:r>
              <a:rPr lang="en-gb" sz="900" noProof="1">
                <a:solidFill>
                  <a:schemeClr val="tx1"/>
                </a:solidFill>
                <a:latin typeface="+mn-lt"/>
                <a:cs typeface="Arial" panose="020B0604020202020204" pitchFamily="34" charset="0"/>
              </a:rPr>
              <a:t>, </a:t>
            </a:r>
            <a:r>
              <a:rPr lang="en-US" sz="900" noProof="1">
                <a:solidFill>
                  <a:schemeClr val="tx1"/>
                </a:solidFill>
                <a:latin typeface="+mn-lt"/>
                <a:cs typeface="Arial" panose="020B0604020202020204" pitchFamily="34" charset="0"/>
              </a:rPr>
              <a:t>select a destination folder by clicking Browse, </a:t>
            </a:r>
            <a:r>
              <a:rPr lang="en-gb" sz="900" noProof="1">
                <a:solidFill>
                  <a:schemeClr val="tx1"/>
                </a:solidFill>
                <a:latin typeface="+mn-lt"/>
                <a:cs typeface="Arial" panose="020B0604020202020204" pitchFamily="34" charset="0"/>
              </a:rPr>
              <a:t>click the </a:t>
            </a:r>
            <a:r>
              <a:rPr lang="en-gb" sz="900" b="1" noProof="1">
                <a:solidFill>
                  <a:schemeClr val="tx1"/>
                </a:solidFill>
                <a:latin typeface="+mn-lt"/>
                <a:cs typeface="Arial" panose="020B0604020202020204" pitchFamily="34" charset="0"/>
              </a:rPr>
              <a:t>Tools </a:t>
            </a:r>
            <a:r>
              <a:rPr lang="en-gb" sz="900" noProof="1">
                <a:solidFill>
                  <a:schemeClr val="tx1"/>
                </a:solidFill>
                <a:latin typeface="+mn-lt"/>
                <a:cs typeface="Arial" panose="020B0604020202020204" pitchFamily="34" charset="0"/>
              </a:rPr>
              <a:t>button and select</a:t>
            </a:r>
            <a:r>
              <a:rPr lang="en-gb" sz="900" b="1" noProof="1">
                <a:solidFill>
                  <a:schemeClr val="tx1"/>
                </a:solidFill>
                <a:latin typeface="+mn-lt"/>
                <a:cs typeface="Arial" panose="020B0604020202020204" pitchFamily="34" charset="0"/>
              </a:rPr>
              <a:t> Compress pictures. </a:t>
            </a:r>
            <a:r>
              <a:rPr lang="en-gb" sz="900" b="0" noProof="1">
                <a:solidFill>
                  <a:schemeClr val="tx1"/>
                </a:solidFill>
                <a:latin typeface="+mn-lt"/>
                <a:cs typeface="Arial" panose="020B0604020202020204" pitchFamily="34" charset="0"/>
              </a:rPr>
              <a:t>Always select Screen (150 ppi) or above. </a:t>
            </a:r>
          </a:p>
        </p:txBody>
      </p:sp>
      <p:sp>
        <p:nvSpPr>
          <p:cNvPr id="25" name="Text Box 48"/>
          <p:cNvSpPr txBox="1">
            <a:spLocks noChangeArrowheads="1"/>
          </p:cNvSpPr>
          <p:nvPr userDrawn="1"/>
        </p:nvSpPr>
        <p:spPr bwMode="auto">
          <a:xfrm>
            <a:off x="9116078" y="1959811"/>
            <a:ext cx="2285301" cy="37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Arial" charset="0"/>
                <a:ea typeface="+mn-ea"/>
                <a:cs typeface="Arial" panose="020B0604020202020204" pitchFamily="34" charset="0"/>
              </a:rPr>
              <a:t>INSERT IMAGES</a:t>
            </a:r>
          </a:p>
          <a:p>
            <a:pPr rtl="0"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en-gb" sz="1000" b="0" kern="1200" noProof="1">
                <a:solidFill>
                  <a:schemeClr val="tx1"/>
                </a:solidFill>
                <a:latin typeface="Arial" charset="0"/>
                <a:ea typeface="+mn-ea"/>
                <a:cs typeface="Arial" panose="020B0604020202020204" pitchFamily="34" charset="0"/>
              </a:rPr>
              <a:t>For layouts containing picture placeholders: Click on the icon in the placeholder or select </a:t>
            </a:r>
            <a:r>
              <a:rPr lang="en-gb" sz="1000" b="1" kern="1200" noProof="1">
                <a:solidFill>
                  <a:schemeClr val="tx1"/>
                </a:solidFill>
                <a:latin typeface="Arial" charset="0"/>
                <a:ea typeface="+mn-ea"/>
                <a:cs typeface="Arial" panose="020B0604020202020204" pitchFamily="34" charset="0"/>
              </a:rPr>
              <a:t>Insert </a:t>
            </a:r>
            <a:r>
              <a:rPr lang="en-gb" sz="1000" kern="1200" noProof="1">
                <a:solidFill>
                  <a:schemeClr val="tx1"/>
                </a:solidFill>
                <a:latin typeface="Arial" charset="0"/>
                <a:ea typeface="+mn-ea"/>
                <a:cs typeface="Arial" panose="020B0604020202020204" pitchFamily="34" charset="0"/>
              </a:rPr>
              <a:t>and click </a:t>
            </a:r>
            <a:r>
              <a:rPr lang="en-gb" sz="1000" b="1" kern="1200" noProof="1">
                <a:solidFill>
                  <a:schemeClr val="tx1"/>
                </a:solidFill>
                <a:latin typeface="Arial" charset="0"/>
                <a:ea typeface="+mn-ea"/>
                <a:cs typeface="Arial" panose="020B0604020202020204" pitchFamily="34" charset="0"/>
              </a:rPr>
              <a:t>Pictures</a:t>
            </a:r>
          </a:p>
          <a:p>
            <a:pPr rtl="0" eaLnBrk="1" hangingPunct="1">
              <a:lnSpc>
                <a:spcPct val="90000"/>
              </a:lnSpc>
              <a:spcAft>
                <a:spcPts val="600"/>
              </a:spcAft>
              <a:defRPr/>
            </a:pPr>
            <a:r>
              <a:rPr lang="en-gb" sz="1000" b="0" kern="1200" noProof="1">
                <a:solidFill>
                  <a:schemeClr val="tx1"/>
                </a:solidFill>
                <a:latin typeface="Arial" charset="0"/>
                <a:ea typeface="+mn-ea"/>
                <a:cs typeface="Arial" panose="020B0604020202020204" pitchFamily="34" charset="0"/>
              </a:rPr>
              <a:t>The text in the placeholder will not appear in your final presentation  </a:t>
            </a:r>
          </a:p>
          <a:p>
            <a:pPr rtl="0"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CROP IMAGES</a:t>
            </a:r>
          </a:p>
          <a:p>
            <a:pPr rtl="0"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en-gb" sz="900" b="1" noProof="1">
                <a:solidFill>
                  <a:schemeClr val="tx1"/>
                </a:solidFill>
                <a:latin typeface="+mn-lt"/>
                <a:cs typeface="Arial" panose="020B0604020202020204" pitchFamily="34" charset="0"/>
              </a:rPr>
              <a:t>1.</a:t>
            </a:r>
            <a:r>
              <a:rPr lang="en-gb" sz="900" b="0" noProof="1">
                <a:solidFill>
                  <a:schemeClr val="tx1"/>
                </a:solidFill>
                <a:latin typeface="+mn-lt"/>
                <a:cs typeface="Arial" panose="020B0604020202020204" pitchFamily="34" charset="0"/>
              </a:rPr>
              <a:t> Select the image you want to crop, </a:t>
            </a:r>
            <a:r>
              <a:rPr lang="en-gb" sz="900" b="0" i="1" noProof="1">
                <a:solidFill>
                  <a:schemeClr val="tx1"/>
                </a:solidFill>
                <a:latin typeface="+mn-lt"/>
                <a:cs typeface="Arial" panose="020B0604020202020204" pitchFamily="34" charset="0"/>
              </a:rPr>
              <a:t>(rightclick</a:t>
            </a:r>
            <a:r>
              <a:rPr lang="en-gb" sz="900" b="0" i="1" baseline="0" noProof="1">
                <a:solidFill>
                  <a:schemeClr val="tx1"/>
                </a:solidFill>
                <a:latin typeface="+mn-lt"/>
                <a:cs typeface="Arial" panose="020B0604020202020204" pitchFamily="34" charset="0"/>
              </a:rPr>
              <a:t> on image and </a:t>
            </a:r>
            <a:r>
              <a:rPr lang="en-gb" sz="900" b="0" i="1" noProof="1">
                <a:solidFill>
                  <a:schemeClr val="tx1"/>
                </a:solidFill>
                <a:latin typeface="+mn-lt"/>
                <a:cs typeface="Arial" panose="020B0604020202020204" pitchFamily="34" charset="0"/>
              </a:rPr>
              <a:t>click on the </a:t>
            </a:r>
            <a:r>
              <a:rPr lang="en-gb" sz="900" b="1" i="1" noProof="1">
                <a:solidFill>
                  <a:schemeClr val="tx1"/>
                </a:solidFill>
                <a:latin typeface="+mn-lt"/>
                <a:cs typeface="Arial" panose="020B0604020202020204" pitchFamily="34" charset="0"/>
              </a:rPr>
              <a:t>Crop </a:t>
            </a:r>
            <a:r>
              <a:rPr lang="en-gb" sz="900" b="0" i="1" noProof="1">
                <a:solidFill>
                  <a:schemeClr val="tx1"/>
                </a:solidFill>
                <a:latin typeface="+mn-lt"/>
                <a:cs typeface="Arial" panose="020B0604020202020204" pitchFamily="34" charset="0"/>
              </a:rPr>
              <a:t>icon) </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2. </a:t>
            </a:r>
            <a:r>
              <a:rPr lang="en-gb" sz="900" b="0" noProof="1">
                <a:solidFill>
                  <a:schemeClr val="tx1"/>
                </a:solidFill>
                <a:latin typeface="+mn-lt"/>
                <a:cs typeface="Arial" panose="020B0604020202020204" pitchFamily="34" charset="0"/>
              </a:rPr>
              <a:t>To scale the image (resize the image proportionally), hold the </a:t>
            </a:r>
            <a:r>
              <a:rPr lang="en-gb" sz="900" b="1" noProof="1">
                <a:solidFill>
                  <a:schemeClr val="tx1"/>
                </a:solidFill>
                <a:latin typeface="+mn-lt"/>
                <a:cs typeface="Arial" panose="020B0604020202020204" pitchFamily="34" charset="0"/>
              </a:rPr>
              <a:t>SHIFT</a:t>
            </a:r>
            <a:r>
              <a:rPr lang="en-gb" sz="900" b="0" noProof="1">
                <a:solidFill>
                  <a:schemeClr val="tx1"/>
                </a:solidFill>
                <a:latin typeface="+mn-lt"/>
                <a:cs typeface="Arial" panose="020B0604020202020204" pitchFamily="34" charset="0"/>
              </a:rPr>
              <a:t> key while you drag one of the four corner handles</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3. </a:t>
            </a:r>
            <a:r>
              <a:rPr lang="en-gb" sz="900" b="0" noProof="1">
                <a:solidFill>
                  <a:schemeClr val="tx1"/>
                </a:solidFill>
                <a:latin typeface="+mn-lt"/>
                <a:cs typeface="Arial" panose="020B0604020202020204" pitchFamily="34" charset="0"/>
              </a:rPr>
              <a:t>Right-click the image and select </a:t>
            </a:r>
            <a:r>
              <a:rPr lang="en-gb" sz="900" b="1" noProof="1">
                <a:solidFill>
                  <a:schemeClr val="tx1"/>
                </a:solidFill>
                <a:latin typeface="+mn-lt"/>
                <a:cs typeface="Arial" panose="020B0604020202020204" pitchFamily="34" charset="0"/>
              </a:rPr>
              <a:t>Send to back</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Quick tip: </a:t>
            </a:r>
            <a:r>
              <a:rPr lang="en-gb" sz="900" b="0" noProof="1">
                <a:solidFill>
                  <a:schemeClr val="tx1"/>
                </a:solidFill>
                <a:latin typeface="+mn-lt"/>
                <a:cs typeface="Arial" panose="020B0604020202020204" pitchFamily="34" charset="0"/>
              </a:rPr>
              <a:t>If you delete the image and replace it with a new image, this image may appear in front of the text and graphics. If this happens, right-click the image and select </a:t>
            </a:r>
            <a:r>
              <a:rPr lang="en-gb" sz="900" b="1" noProof="1">
                <a:solidFill>
                  <a:schemeClr val="tx1"/>
                </a:solidFill>
                <a:latin typeface="+mn-lt"/>
                <a:cs typeface="Arial" panose="020B0604020202020204" pitchFamily="34" charset="0"/>
              </a:rPr>
              <a:t>Send to back</a:t>
            </a:r>
          </a:p>
        </p:txBody>
      </p:sp>
      <p:sp>
        <p:nvSpPr>
          <p:cNvPr id="26" name="Text Box 48"/>
          <p:cNvSpPr txBox="1">
            <a:spLocks noChangeArrowheads="1"/>
          </p:cNvSpPr>
          <p:nvPr userDrawn="1"/>
        </p:nvSpPr>
        <p:spPr bwMode="auto">
          <a:xfrm>
            <a:off x="9116078" y="594986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MORE INFORMATION</a:t>
            </a:r>
          </a:p>
          <a:p>
            <a:pPr rtl="0"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en-gb" sz="900" b="0" noProof="1">
                <a:solidFill>
                  <a:schemeClr val="tx1"/>
                </a:solidFill>
                <a:latin typeface="+mn-lt"/>
                <a:cs typeface="Arial" panose="020B0604020202020204" pitchFamily="34" charset="0"/>
              </a:rPr>
              <a:t>You’ll find more information at</a:t>
            </a:r>
            <a:br>
              <a:rPr lang="da-DK" sz="900" b="0" baseline="0" noProof="1">
                <a:solidFill>
                  <a:schemeClr val="tx1"/>
                </a:solidFill>
                <a:latin typeface="+mn-lt"/>
                <a:cs typeface="Arial" panose="020B0604020202020204" pitchFamily="34" charset="0"/>
              </a:rPr>
            </a:br>
            <a:r>
              <a:rPr lang="en-gb" sz="900" b="0" kern="120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27"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en-gb" sz="1000" b="1" kern="1200" spc="300" noProof="1">
                <a:solidFill>
                  <a:schemeClr val="tx1"/>
                </a:solidFill>
                <a:latin typeface="+mn-lt"/>
                <a:ea typeface="+mn-ea"/>
                <a:cs typeface="Arial" panose="020B0604020202020204" pitchFamily="34" charset="0"/>
              </a:rPr>
              <a:t>INSERT A NEW SLIDE</a:t>
            </a:r>
            <a:r>
              <a:rPr lang="en-gb" sz="900" b="0" kern="1200" spc="0" noProof="1">
                <a:solidFill>
                  <a:schemeClr val="tx1"/>
                </a:solidFill>
                <a:latin typeface="Arial" charset="0"/>
                <a:ea typeface="+mn-ea"/>
                <a:cs typeface="Arial" panose="020B0604020202020204" pitchFamily="34" charset="0"/>
              </a:rPr>
              <a:t> </a:t>
            </a:r>
          </a:p>
          <a:p>
            <a:pPr marL="0" marR="0" lvl="0" indent="0" algn="l" defTabSz="914330" rtl="0" eaLnBrk="1" fontAlgn="auto" latinLnBrk="0" hangingPunct="1">
              <a:lnSpc>
                <a:spcPct val="100000"/>
              </a:lnSpc>
              <a:spcBef>
                <a:spcPts val="0"/>
              </a:spcBef>
              <a:spcAft>
                <a:spcPts val="600"/>
              </a:spcAft>
              <a:buClrTx/>
              <a:buSzTx/>
              <a:buFontTx/>
              <a:buNone/>
              <a:tabLst/>
              <a:defRPr/>
            </a:pPr>
            <a:r>
              <a:rPr lang="en-gb"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en-gb" sz="900" b="1" kern="1200" noProof="1">
                <a:solidFill>
                  <a:schemeClr val="tx1"/>
                </a:solidFill>
                <a:latin typeface="Arial" charset="0"/>
                <a:ea typeface="+mn-ea"/>
                <a:cs typeface="Arial" panose="020B0604020202020204" pitchFamily="34" charset="0"/>
              </a:rPr>
              <a:t>1. </a:t>
            </a:r>
            <a:r>
              <a:rPr lang="en-gb" sz="900" kern="1200" noProof="1">
                <a:solidFill>
                  <a:schemeClr val="tx1"/>
                </a:solidFill>
                <a:latin typeface="Arial" charset="0"/>
                <a:ea typeface="+mn-ea"/>
                <a:cs typeface="Arial" panose="020B0604020202020204" pitchFamily="34" charset="0"/>
              </a:rPr>
              <a:t>Click </a:t>
            </a:r>
            <a:r>
              <a:rPr lang="en-gb" sz="900" b="1" kern="1200" noProof="1">
                <a:solidFill>
                  <a:schemeClr val="tx1"/>
                </a:solidFill>
                <a:latin typeface="Arial" charset="0"/>
                <a:ea typeface="+mn-ea"/>
                <a:cs typeface="Arial" panose="020B0604020202020204" pitchFamily="34" charset="0"/>
              </a:rPr>
              <a:t>Home</a:t>
            </a:r>
          </a:p>
          <a:p>
            <a:pPr rtl="0" eaLnBrk="1" hangingPunct="1">
              <a:lnSpc>
                <a:spcPct val="100000"/>
              </a:lnSpc>
              <a:spcAft>
                <a:spcPts val="600"/>
              </a:spcAft>
              <a:defRPr/>
            </a:pPr>
            <a:r>
              <a:rPr lang="en-gb" sz="900" b="1" noProof="1">
                <a:solidFill>
                  <a:schemeClr val="tx1"/>
                </a:solidFill>
                <a:latin typeface="+mn-lt"/>
                <a:cs typeface="Arial" panose="020B0604020202020204" pitchFamily="34" charset="0"/>
              </a:rPr>
              <a:t>2. </a:t>
            </a:r>
            <a:r>
              <a:rPr lang="en-gb" sz="900" noProof="1">
                <a:solidFill>
                  <a:schemeClr val="tx1"/>
                </a:solidFill>
                <a:latin typeface="+mn-lt"/>
                <a:cs typeface="Arial" panose="020B0604020202020204" pitchFamily="34" charset="0"/>
              </a:rPr>
              <a:t>If you want to duplicate a slide layout, select the slide you wish to duplicate and click the top half of the </a:t>
            </a:r>
            <a:r>
              <a:rPr lang="en-gb" sz="900" b="1" noProof="1">
                <a:solidFill>
                  <a:schemeClr val="tx1"/>
                </a:solidFill>
                <a:latin typeface="+mn-lt"/>
                <a:cs typeface="Arial" panose="020B0604020202020204" pitchFamily="34" charset="0"/>
              </a:rPr>
              <a:t>New slide</a:t>
            </a:r>
            <a:r>
              <a:rPr lang="en-gb" sz="900" noProof="1">
                <a:solidFill>
                  <a:schemeClr val="tx1"/>
                </a:solidFill>
                <a:latin typeface="+mn-lt"/>
                <a:cs typeface="Arial" panose="020B0604020202020204" pitchFamily="34" charset="0"/>
              </a:rPr>
              <a:t> button.  Click the bottom half of the New slide button to view the selection of layouts available with the AAU design. </a:t>
            </a:r>
          </a:p>
          <a:p>
            <a:pPr rtl="0" eaLnBrk="1" hangingPunct="1">
              <a:spcAft>
                <a:spcPts val="600"/>
              </a:spcAft>
              <a:defRPr/>
            </a:pPr>
            <a:endParaRPr lang="da-DK" altLang="da-DK" sz="900" baseline="0" noProof="1">
              <a:solidFill>
                <a:schemeClr val="tx1"/>
              </a:solidFill>
              <a:latin typeface="+mn-lt"/>
              <a:cs typeface="Arial" panose="020B0604020202020204" pitchFamily="34" charset="0"/>
            </a:endParaRPr>
          </a:p>
          <a:p>
            <a:pPr rtl="0" eaLnBrk="1" hangingPunct="1">
              <a:lnSpc>
                <a:spcPct val="90000"/>
              </a:lnSpc>
              <a:spcAft>
                <a:spcPts val="0"/>
              </a:spcAft>
              <a:defRPr/>
            </a:pPr>
            <a:r>
              <a:rPr lang="en-gb" sz="1000" b="1" kern="1200" spc="300" noProof="1">
                <a:solidFill>
                  <a:schemeClr val="tx1"/>
                </a:solidFill>
                <a:latin typeface="Arial" charset="0"/>
                <a:ea typeface="+mn-ea"/>
                <a:cs typeface="Arial" panose="020B0604020202020204" pitchFamily="34" charset="0"/>
              </a:rPr>
              <a:t>GRIDLINES AND GUIDES</a:t>
            </a:r>
          </a:p>
          <a:p>
            <a:pPr rtl="0"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0" kern="1200" noProof="1">
                <a:solidFill>
                  <a:schemeClr val="tx1"/>
                </a:solidFill>
                <a:latin typeface="Arial" charset="0"/>
                <a:ea typeface="+mn-ea"/>
                <a:cs typeface="Arial" panose="020B0604020202020204" pitchFamily="34" charset="0"/>
              </a:rPr>
              <a:t>You can use gridlines and guides to help you align and place objects and improve the overall design and layout of your presentation.</a:t>
            </a:r>
            <a:r>
              <a:rPr lang="en-gb" sz="900" b="1" kern="1200" noProof="1">
                <a:solidFill>
                  <a:schemeClr val="tx1"/>
                </a:solidFill>
                <a:latin typeface="Arial" charset="0"/>
                <a:ea typeface="+mn-ea"/>
                <a:cs typeface="Arial" panose="020B0604020202020204" pitchFamily="34" charset="0"/>
              </a:rPr>
              <a:t> </a:t>
            </a:r>
            <a:r>
              <a:rPr lang="en-gb" sz="900" b="0" kern="1200" noProof="1">
                <a:solidFill>
                  <a:schemeClr val="tx1"/>
                </a:solidFill>
                <a:latin typeface="Arial" charset="0"/>
                <a:ea typeface="+mn-ea"/>
                <a:cs typeface="Arial" panose="020B0604020202020204" pitchFamily="34" charset="0"/>
              </a:rPr>
              <a:t>To view gridlines and guides: </a:t>
            </a:r>
            <a:endParaRPr lang="da-DK" sz="900" b="0" kern="1200" noProof="1">
              <a:solidFill>
                <a:schemeClr val="tx1"/>
              </a:solidFill>
              <a:latin typeface="Arial" charset="0"/>
              <a:ea typeface="+mn-ea"/>
              <a:cs typeface="Arial" panose="020B0604020202020204" pitchFamily="34" charset="0"/>
            </a:endParaRP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1.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View</a:t>
            </a:r>
          </a:p>
          <a:p>
            <a:pPr rtl="0" eaLnBrk="1" hangingPunct="1">
              <a:lnSpc>
                <a:spcPct val="90000"/>
              </a:lnSpc>
              <a:spcAft>
                <a:spcPts val="600"/>
              </a:spcAft>
              <a:defRPr/>
            </a:pPr>
            <a:r>
              <a:rPr lang="en-gb" sz="900" b="1" kern="1200" noProof="1">
                <a:solidFill>
                  <a:schemeClr val="tx1"/>
                </a:solidFill>
                <a:latin typeface="Arial" charset="0"/>
                <a:ea typeface="+mn-ea"/>
                <a:cs typeface="Arial" panose="020B0604020202020204" pitchFamily="34" charset="0"/>
              </a:rPr>
              <a:t>2. </a:t>
            </a:r>
            <a:r>
              <a:rPr lang="en-gb" sz="900" b="0" kern="1200" noProof="1">
                <a:solidFill>
                  <a:schemeClr val="tx1"/>
                </a:solidFill>
                <a:latin typeface="Arial" charset="0"/>
                <a:ea typeface="+mn-ea"/>
                <a:cs typeface="Arial" panose="020B0604020202020204" pitchFamily="34" charset="0"/>
              </a:rPr>
              <a:t>Select </a:t>
            </a:r>
            <a:r>
              <a:rPr lang="en-gb" sz="900" b="1" kern="1200" noProof="1">
                <a:solidFill>
                  <a:schemeClr val="tx1"/>
                </a:solidFill>
                <a:latin typeface="Arial" charset="0"/>
                <a:ea typeface="+mn-ea"/>
                <a:cs typeface="Arial" panose="020B0604020202020204" pitchFamily="34" charset="0"/>
              </a:rPr>
              <a:t>Gridlines </a:t>
            </a:r>
            <a:r>
              <a:rPr lang="en-gb" sz="900" b="0" kern="1200" noProof="1">
                <a:solidFill>
                  <a:schemeClr val="tx1"/>
                </a:solidFill>
                <a:latin typeface="Arial" charset="0"/>
                <a:ea typeface="+mn-ea"/>
                <a:cs typeface="Arial" panose="020B0604020202020204" pitchFamily="34" charset="0"/>
              </a:rPr>
              <a:t>and/or </a:t>
            </a:r>
            <a:r>
              <a:rPr lang="en-gb" sz="900" b="1" kern="1200" noProof="1">
                <a:solidFill>
                  <a:schemeClr val="tx1"/>
                </a:solidFill>
                <a:latin typeface="Arial" charset="0"/>
                <a:ea typeface="+mn-ea"/>
                <a:cs typeface="Arial" panose="020B0604020202020204" pitchFamily="34" charset="0"/>
              </a:rPr>
              <a:t>Guides</a:t>
            </a:r>
          </a:p>
          <a:p>
            <a:pPr rtl="0" eaLnBrk="1" hangingPunct="1">
              <a:lnSpc>
                <a:spcPct val="90000"/>
              </a:lnSpc>
              <a:spcAft>
                <a:spcPts val="600"/>
              </a:spcAft>
              <a:defRPr/>
            </a:pPr>
            <a:r>
              <a:rPr lang="en-gb" sz="900" b="1" kern="1200" noProof="1">
                <a:solidFill>
                  <a:srgbClr val="DF6752"/>
                </a:solidFill>
                <a:latin typeface="Arial" charset="0"/>
                <a:ea typeface="+mn-ea"/>
                <a:cs typeface="Arial" panose="020B0604020202020204" pitchFamily="34" charset="0"/>
              </a:rPr>
              <a:t>Quick tip: </a:t>
            </a:r>
            <a:r>
              <a:rPr lang="en-gb" sz="900" b="0" kern="1200" noProof="1">
                <a:solidFill>
                  <a:srgbClr val="DF6752"/>
                </a:solidFill>
                <a:latin typeface="Arial" charset="0"/>
                <a:ea typeface="+mn-ea"/>
                <a:cs typeface="Arial" panose="020B0604020202020204" pitchFamily="34" charset="0"/>
              </a:rPr>
              <a:t>Press </a:t>
            </a:r>
            <a:r>
              <a:rPr lang="en-gb" sz="900" b="1" kern="1200" noProof="1">
                <a:solidFill>
                  <a:srgbClr val="DF6752"/>
                </a:solidFill>
                <a:latin typeface="Arial" charset="0"/>
                <a:ea typeface="+mn-ea"/>
                <a:cs typeface="Arial" panose="020B0604020202020204" pitchFamily="34" charset="0"/>
              </a:rPr>
              <a:t>Alt + F9 </a:t>
            </a:r>
            <a:r>
              <a:rPr lang="en-gb" sz="900" b="0" kern="1200" noProof="1">
                <a:solidFill>
                  <a:srgbClr val="DF6752"/>
                </a:solidFill>
                <a:latin typeface="Arial" charset="0"/>
                <a:ea typeface="+mn-ea"/>
                <a:cs typeface="Arial" panose="020B0604020202020204" pitchFamily="34" charset="0"/>
              </a:rPr>
              <a:t>to show gridlines</a:t>
            </a:r>
          </a:p>
          <a:p>
            <a:pPr rtl="0"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2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29" name="Billede 36"/>
          <p:cNvPicPr>
            <a:picLocks noChangeAspect="1"/>
          </p:cNvPicPr>
          <p:nvPr userDrawn="1"/>
        </p:nvPicPr>
        <p:blipFill>
          <a:blip r:embed="rId4"/>
          <a:stretch>
            <a:fillRect/>
          </a:stretch>
        </p:blipFill>
        <p:spPr>
          <a:xfrm>
            <a:off x="11265672" y="3797099"/>
            <a:ext cx="416717" cy="397335"/>
          </a:xfrm>
          <a:prstGeom prst="rect">
            <a:avLst/>
          </a:prstGeom>
        </p:spPr>
      </p:pic>
      <p:sp>
        <p:nvSpPr>
          <p:cNvPr id="31" name="Rektangel 30"/>
          <p:cNvSpPr/>
          <p:nvPr userDrawn="1"/>
        </p:nvSpPr>
        <p:spPr>
          <a:xfrm>
            <a:off x="509551" y="510317"/>
            <a:ext cx="6096000" cy="1200329"/>
          </a:xfrm>
          <a:prstGeom prst="rect">
            <a:avLst/>
          </a:prstGeom>
        </p:spPr>
        <p:txBody>
          <a:bodyPr rtlCol="0">
            <a:spAutoFit/>
          </a:bodyPr>
          <a:lstStyle/>
          <a:p>
            <a:pPr rtl="0"/>
            <a:r>
              <a:rPr lang="en-gb" sz="3600" b="1" spc="300"/>
              <a:t>USER GUIDE</a:t>
            </a:r>
            <a:br>
              <a:rPr lang="en-US" sz="3600" b="1" spc="300" dirty="0"/>
            </a:br>
            <a:endParaRPr lang="da-DK" sz="3600" b="1" spc="300" dirty="0"/>
          </a:p>
        </p:txBody>
      </p:sp>
      <p:pic>
        <p:nvPicPr>
          <p:cNvPr id="3" name="Picture 2"/>
          <p:cNvPicPr>
            <a:picLocks noChangeAspect="1"/>
          </p:cNvPicPr>
          <p:nvPr userDrawn="1"/>
        </p:nvPicPr>
        <p:blipFill>
          <a:blip r:embed="rId5"/>
          <a:stretch>
            <a:fillRect/>
          </a:stretch>
        </p:blipFill>
        <p:spPr>
          <a:xfrm>
            <a:off x="5698901" y="2300596"/>
            <a:ext cx="307151" cy="517606"/>
          </a:xfrm>
          <a:prstGeom prst="rect">
            <a:avLst/>
          </a:prstGeom>
        </p:spPr>
      </p:pic>
    </p:spTree>
    <p:extLst>
      <p:ext uri="{BB962C8B-B14F-4D97-AF65-F5344CB8AC3E}">
        <p14:creationId xmlns:p14="http://schemas.microsoft.com/office/powerpoint/2010/main" val="1172325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9" y="957753"/>
            <a:ext cx="3588621" cy="1272251"/>
          </a:xfrm>
        </p:spPr>
        <p:txBody>
          <a:bodyPr/>
          <a:lstStyle>
            <a:lvl1pPr>
              <a:defRPr sz="3600"/>
            </a:lvl1pPr>
          </a:lstStyle>
          <a:p>
            <a:r>
              <a:rPr lang="en-US" dirty="0"/>
              <a:t>CLICK TO EDIT TITLE</a:t>
            </a:r>
          </a:p>
        </p:txBody>
      </p:sp>
      <p:sp>
        <p:nvSpPr>
          <p:cNvPr id="7" name="Pladsholder til tekst 3"/>
          <p:cNvSpPr>
            <a:spLocks noGrp="1"/>
          </p:cNvSpPr>
          <p:nvPr>
            <p:ph type="body" sz="quarter" idx="12" hasCustomPrompt="1"/>
          </p:nvPr>
        </p:nvSpPr>
        <p:spPr>
          <a:xfrm>
            <a:off x="8031879" y="2584598"/>
            <a:ext cx="3588621" cy="3500008"/>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Pictures righ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5" y="357948"/>
            <a:ext cx="4229100" cy="1486727"/>
          </a:xfrm>
        </p:spPr>
        <p:txBody>
          <a:bodyPr/>
          <a:lstStyle>
            <a:lvl1pPr>
              <a:defRPr sz="3600"/>
            </a:lvl1pPr>
          </a:lstStyle>
          <a:p>
            <a:r>
              <a:rPr lang="en-US" dirty="0"/>
              <a:t>CLICK TO EDIT TITLE</a:t>
            </a:r>
          </a:p>
        </p:txBody>
      </p:sp>
      <p:sp>
        <p:nvSpPr>
          <p:cNvPr id="7" name="Pladsholder til tekst 3"/>
          <p:cNvSpPr>
            <a:spLocks noGrp="1"/>
          </p:cNvSpPr>
          <p:nvPr>
            <p:ph type="body" sz="quarter" idx="15" hasCustomPrompt="1"/>
          </p:nvPr>
        </p:nvSpPr>
        <p:spPr>
          <a:xfrm>
            <a:off x="587375" y="2127154"/>
            <a:ext cx="4229100" cy="3575409"/>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layout right">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804344"/>
            <a:ext cx="3592838"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‹nr.›</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4" y="943460"/>
            <a:ext cx="3592836" cy="1621619"/>
          </a:xfrm>
        </p:spPr>
        <p:txBody>
          <a:bodyPr/>
          <a:lstStyle>
            <a:lvl1pPr>
              <a:defRPr sz="3600">
                <a:solidFill>
                  <a:schemeClr val="bg1"/>
                </a:solidFill>
              </a:defRPr>
            </a:lvl1pPr>
          </a:lstStyle>
          <a:p>
            <a:r>
              <a:rPr lang="en-US" dirty="0"/>
              <a:t>CLICK TO EDIT TITLE</a:t>
            </a:r>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Picture lef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tx2">
                    <a:alpha val="70000"/>
                  </a:schemeClr>
                </a:solidFill>
              </a:defRPr>
            </a:lvl1pPr>
          </a:lstStyle>
          <a:p>
            <a:fld id="{D8D877B3-D348-4611-9BDB-C5374591D951}" type="slidenum">
              <a:rPr lang="en-US" smtClean="0"/>
              <a:pPr/>
              <a:t>‹nr.›</a:t>
            </a:fld>
            <a:endParaRPr lang="en-US" dirty="0"/>
          </a:p>
        </p:txBody>
      </p:sp>
      <p:grpSp>
        <p:nvGrpSpPr>
          <p:cNvPr id="54" name="Gruppe 53"/>
          <p:cNvGrpSpPr/>
          <p:nvPr userDrawn="1"/>
        </p:nvGrpSpPr>
        <p:grpSpPr>
          <a:xfrm>
            <a:off x="474013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0"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31007" y="359273"/>
            <a:ext cx="4490445" cy="1621619"/>
          </a:xfrm>
        </p:spPr>
        <p:txBody>
          <a:bodyPr/>
          <a:lstStyle>
            <a:lvl1pPr>
              <a:defRPr sz="3600"/>
            </a:lvl1pPr>
          </a:lstStyle>
          <a:p>
            <a:r>
              <a:rPr lang="en-US" dirty="0"/>
              <a:t>CLICK TO EDIT TITLE</a:t>
            </a:r>
          </a:p>
        </p:txBody>
      </p:sp>
      <p:sp>
        <p:nvSpPr>
          <p:cNvPr id="76" name="Pladsholder til tekst 3"/>
          <p:cNvSpPr>
            <a:spLocks noGrp="1"/>
          </p:cNvSpPr>
          <p:nvPr>
            <p:ph type="body" sz="quarter" idx="12" hasCustomPrompt="1"/>
          </p:nvPr>
        </p:nvSpPr>
        <p:spPr>
          <a:xfrm>
            <a:off x="533100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grpSp>
        <p:nvGrpSpPr>
          <p:cNvPr id="77" name="Group 4"/>
          <p:cNvGrpSpPr>
            <a:grpSpLocks noChangeAspect="1"/>
          </p:cNvGrpSpPr>
          <p:nvPr userDrawn="1"/>
        </p:nvGrpSpPr>
        <p:grpSpPr bwMode="auto">
          <a:xfrm>
            <a:off x="5492750" y="5903913"/>
            <a:ext cx="1236663" cy="815975"/>
            <a:chOff x="3460" y="3719"/>
            <a:chExt cx="779" cy="514"/>
          </a:xfrm>
        </p:grpSpPr>
        <p:sp>
          <p:nvSpPr>
            <p:cNvPr id="78"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5"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6"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7"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8"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9"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498701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AAU_Forsid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
        <p:nvSpPr>
          <p:cNvPr id="5" name="Title 4"/>
          <p:cNvSpPr>
            <a:spLocks noGrp="1"/>
          </p:cNvSpPr>
          <p:nvPr>
            <p:ph type="title" hasCustomPrompt="1"/>
          </p:nvPr>
        </p:nvSpPr>
        <p:spPr>
          <a:xfrm>
            <a:off x="2441575" y="2676493"/>
            <a:ext cx="7341129" cy="1036319"/>
          </a:xfrm>
          <a:solidFill>
            <a:schemeClr val="bg1"/>
          </a:solidFill>
        </p:spPr>
        <p:txBody>
          <a:bodyPr tIns="108000" rtlCol="0"/>
          <a:lstStyle>
            <a:lvl1pPr algn="ctr">
              <a:defRPr sz="2800" baseline="0">
                <a:solidFill>
                  <a:schemeClr val="tx1"/>
                </a:solidFill>
              </a:defRPr>
            </a:lvl1pPr>
          </a:lstStyle>
          <a:p>
            <a:pPr rtl="0"/>
            <a:r>
              <a:rPr lang="en-GB"/>
              <a:t>AALBORG UNIVERSITY</a:t>
            </a:r>
            <a:br>
              <a:rPr lang="en-US" dirty="0"/>
            </a:br>
            <a:r>
              <a:rPr lang="en-GB"/>
              <a:t>HEADLINE</a:t>
            </a:r>
            <a:endParaRPr lang="en-US" dirty="0"/>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rtlCol="0">
            <a:noAutofit/>
          </a:bodyPr>
          <a:lstStyle>
            <a:lvl1pPr algn="ctr">
              <a:defRPr sz="1800" spc="300" baseline="0"/>
            </a:lvl1pPr>
          </a:lstStyle>
          <a:p>
            <a:pPr lvl="0" rtl="0"/>
            <a:r>
              <a:rPr lang="en-GB"/>
              <a:t>BY NAVN NAVNESEN</a:t>
            </a:r>
            <a:endParaRPr lang="da-DK" dirty="0"/>
          </a:p>
        </p:txBody>
      </p:sp>
      <p:grpSp>
        <p:nvGrpSpPr>
          <p:cNvPr id="30" name="Group 4"/>
          <p:cNvGrpSpPr>
            <a:grpSpLocks noChangeAspect="1"/>
          </p:cNvGrpSpPr>
          <p:nvPr userDrawn="1"/>
        </p:nvGrpSpPr>
        <p:grpSpPr bwMode="auto">
          <a:xfrm>
            <a:off x="5492750" y="5903913"/>
            <a:ext cx="1236663" cy="815975"/>
            <a:chOff x="3460" y="3719"/>
            <a:chExt cx="779" cy="514"/>
          </a:xfrm>
        </p:grpSpPr>
        <p:sp>
          <p:nvSpPr>
            <p:cNvPr id="31"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22641297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Blå layout - Billede højre">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US"/>
          </a:p>
        </p:txBody>
      </p:sp>
      <p:sp>
        <p:nvSpPr>
          <p:cNvPr id="3" name="Slide Number Placeholder 2"/>
          <p:cNvSpPr>
            <a:spLocks noGrp="1"/>
          </p:cNvSpPr>
          <p:nvPr>
            <p:ph type="sldNum" sz="quarter" idx="10"/>
          </p:nvPr>
        </p:nvSpPr>
        <p:spPr/>
        <p:txBody>
          <a:bodyPr rtlCol="0"/>
          <a:lstStyle/>
          <a:p>
            <a:pPr rtl="0"/>
            <a:fld id="{D8D877B3-D348-4611-9BDB-C5374591D951}" type="slidenum">
              <a:rPr lang="en-US" smtClean="0"/>
              <a:pPr rtl="0"/>
              <a:t>‹nr.›</a:t>
            </a:fld>
            <a:endParaRPr lang="en-US" dirty="0"/>
          </a:p>
        </p:txBody>
      </p:sp>
      <p:sp>
        <p:nvSpPr>
          <p:cNvPr id="6" name="Title 4"/>
          <p:cNvSpPr>
            <a:spLocks noGrp="1"/>
          </p:cNvSpPr>
          <p:nvPr>
            <p:ph type="title" hasCustomPrompt="1"/>
          </p:nvPr>
        </p:nvSpPr>
        <p:spPr>
          <a:xfrm>
            <a:off x="587375" y="373446"/>
            <a:ext cx="4454526" cy="1471230"/>
          </a:xfrm>
        </p:spPr>
        <p:txBody>
          <a:bodyPr rtlCol="0"/>
          <a:lstStyle>
            <a:lvl1pPr>
              <a:defRPr sz="3600">
                <a:solidFill>
                  <a:schemeClr val="bg1"/>
                </a:solidFill>
              </a:defRPr>
            </a:lvl1pPr>
          </a:lstStyle>
          <a:p>
            <a:pPr rtl="0"/>
            <a:r>
              <a:rPr lang="en-GB"/>
              <a:t>CLICK TO EDIT TITLE</a:t>
            </a:r>
            <a:endParaRPr lang="en-US" dirty="0"/>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rtlCol="0"/>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n-GB"/>
              <a:t>Insert text 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Tree>
    <p:extLst>
      <p:ext uri="{BB962C8B-B14F-4D97-AF65-F5344CB8AC3E}">
        <p14:creationId xmlns:p14="http://schemas.microsoft.com/office/powerpoint/2010/main" val="5368808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llede _ bund">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rtlCol="0" anchor="ctr">
            <a:normAutofit/>
          </a:bodyPr>
          <a:lstStyle>
            <a:lvl1pPr algn="ctr">
              <a:defRPr sz="1000" b="1" baseline="0"/>
            </a:lvl1pPr>
          </a:lstStyle>
          <a:p>
            <a:pPr rtl="0"/>
            <a:r>
              <a:rPr lang="en-GB"/>
              <a:t>Drag &amp; Drop Image</a:t>
            </a:r>
            <a:endParaRPr lang="en-US" dirty="0"/>
          </a:p>
        </p:txBody>
      </p:sp>
      <p:sp>
        <p:nvSpPr>
          <p:cNvPr id="3" name="Slide Number Placeholder 2"/>
          <p:cNvSpPr>
            <a:spLocks noGrp="1"/>
          </p:cNvSpPr>
          <p:nvPr>
            <p:ph type="sldNum" sz="quarter" idx="10"/>
          </p:nvPr>
        </p:nvSpPr>
        <p:spPr/>
        <p:txBody>
          <a:bodyPr rtlCol="0"/>
          <a:lstStyle/>
          <a:p>
            <a:pPr rtl="0"/>
            <a:fld id="{D8D877B3-D348-4611-9BDB-C5374591D951}" type="slidenum">
              <a:rPr lang="en-US" smtClean="0"/>
              <a:pPr rtl="0"/>
              <a:t>‹nr.›</a:t>
            </a:fld>
            <a:endParaRPr lang="en-US" dirty="0"/>
          </a:p>
        </p:txBody>
      </p:sp>
      <p:sp>
        <p:nvSpPr>
          <p:cNvPr id="5" name="Title 4"/>
          <p:cNvSpPr>
            <a:spLocks noGrp="1"/>
          </p:cNvSpPr>
          <p:nvPr>
            <p:ph type="title" hasCustomPrompt="1"/>
          </p:nvPr>
        </p:nvSpPr>
        <p:spPr>
          <a:xfrm>
            <a:off x="587374" y="359273"/>
            <a:ext cx="4490445" cy="1621619"/>
          </a:xfrm>
        </p:spPr>
        <p:txBody>
          <a:bodyPr rtlCol="0"/>
          <a:lstStyle>
            <a:lvl1pPr>
              <a:defRPr sz="3600"/>
            </a:lvl1pPr>
          </a:lstStyle>
          <a:p>
            <a:pPr rtl="0"/>
            <a:r>
              <a:rPr lang="en-GB"/>
              <a:t>CLICK TO EDIT TITLE</a:t>
            </a:r>
            <a:endParaRPr lang="en-US" dirty="0"/>
          </a:p>
        </p:txBody>
      </p:sp>
      <p:sp>
        <p:nvSpPr>
          <p:cNvPr id="4" name="Pladsholder til tekst 3"/>
          <p:cNvSpPr>
            <a:spLocks noGrp="1"/>
          </p:cNvSpPr>
          <p:nvPr>
            <p:ph type="body" sz="quarter" idx="12" hasCustomPrompt="1"/>
          </p:nvPr>
        </p:nvSpPr>
        <p:spPr>
          <a:xfrm>
            <a:off x="587375" y="2143359"/>
            <a:ext cx="4490445" cy="3752115"/>
          </a:xfrm>
        </p:spPr>
        <p:txBody>
          <a:bodyPr rtlCol="0"/>
          <a:lstStyle>
            <a:lvl1pPr marL="285750" indent="-285750">
              <a:lnSpc>
                <a:spcPct val="100000"/>
              </a:lnSpc>
              <a:spcBef>
                <a:spcPts val="600"/>
              </a:spcBef>
              <a:buFontTx/>
              <a:buBlip>
                <a:blip r:embed="rId2"/>
              </a:buBlip>
              <a:defRPr sz="1600" baseline="0"/>
            </a:lvl1pPr>
          </a:lstStyle>
          <a:p>
            <a:pPr lvl="0" rtl="0"/>
            <a:r>
              <a:rPr lang="en-GB"/>
              <a:t>Insert bullets</a:t>
            </a:r>
            <a:endParaRPr lang="da-DK" dirty="0"/>
          </a:p>
          <a:p>
            <a:pPr lvl="0" rtl="0"/>
            <a:endParaRPr lang="da-DK" dirty="0"/>
          </a:p>
          <a:p>
            <a:pPr lvl="0" rtl="0"/>
            <a:endParaRPr lang="da-DK" dirty="0"/>
          </a:p>
        </p:txBody>
      </p:sp>
    </p:spTree>
    <p:extLst>
      <p:ext uri="{BB962C8B-B14F-4D97-AF65-F5344CB8AC3E}">
        <p14:creationId xmlns:p14="http://schemas.microsoft.com/office/powerpoint/2010/main" val="4248569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AALBORG UNIVERSITY</a:t>
            </a:r>
            <a:br>
              <a:rPr lang="en-US" dirty="0"/>
            </a:br>
            <a:r>
              <a:rPr lang="en-US" dirty="0"/>
              <a:t>HEADLINE</a:t>
            </a:r>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algn="ctr">
              <a:defRPr sz="1800" spc="300" baseline="0"/>
            </a:lvl1pPr>
          </a:lstStyle>
          <a:p>
            <a:pPr lvl="0"/>
            <a:r>
              <a:rPr lang="da-DK" dirty="0"/>
              <a:t>BY NAVN NAVNESEN</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reak">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dirty="0"/>
              <a:t>BREAK</a:t>
            </a:r>
            <a:br>
              <a:rPr lang="en-US" dirty="0"/>
            </a:br>
            <a:r>
              <a:rPr lang="en-US" dirty="0"/>
              <a:t>HEADLINE</a:t>
            </a:r>
          </a:p>
        </p:txBody>
      </p:sp>
      <p:grpSp>
        <p:nvGrpSpPr>
          <p:cNvPr id="72" name="Group 4"/>
          <p:cNvGrpSpPr>
            <a:grpSpLocks noChangeAspect="1"/>
          </p:cNvGrpSpPr>
          <p:nvPr userDrawn="1"/>
        </p:nvGrpSpPr>
        <p:grpSpPr bwMode="auto">
          <a:xfrm>
            <a:off x="5492750" y="5903913"/>
            <a:ext cx="1236663" cy="815975"/>
            <a:chOff x="3460" y="3719"/>
            <a:chExt cx="779" cy="514"/>
          </a:xfrm>
        </p:grpSpPr>
        <p:sp>
          <p:nvSpPr>
            <p:cNvPr id="73"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1"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2"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3"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4"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5"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6"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7"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8"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9"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0"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1"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2"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3"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0"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1"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2"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3"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8"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9"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0"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1"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2"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3"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4"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 w. logo">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‹nr.›</a:t>
            </a:fld>
            <a:endParaRPr lang="en-US" dirty="0"/>
          </a:p>
        </p:txBody>
      </p:sp>
      <p:sp>
        <p:nvSpPr>
          <p:cNvPr id="3" name="Title 4"/>
          <p:cNvSpPr>
            <a:spLocks noGrp="1"/>
          </p:cNvSpPr>
          <p:nvPr>
            <p:ph type="title" hasCustomPrompt="1"/>
          </p:nvPr>
        </p:nvSpPr>
        <p:spPr>
          <a:xfrm>
            <a:off x="587374" y="370290"/>
            <a:ext cx="5108575" cy="1474385"/>
          </a:xfrm>
        </p:spPr>
        <p:txBody>
          <a:bodyPr/>
          <a:lstStyle>
            <a:lvl1pPr>
              <a:defRPr sz="3600"/>
            </a:lvl1pPr>
          </a:lstStyle>
          <a:p>
            <a:r>
              <a:rPr lang="en-US" dirty="0"/>
              <a:t>CLICK TO EDIT TITLE</a:t>
            </a:r>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dirty="0"/>
              <a:t>CLICK TO EDIT TITLE</a:t>
            </a:r>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dirty="0"/>
              <a:t>INSERT TEXT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Right">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dirty="0"/>
              <a:t>CLICK TO EDIT TITLE</a:t>
            </a:r>
          </a:p>
        </p:txBody>
      </p:sp>
      <p:sp>
        <p:nvSpPr>
          <p:cNvPr id="11" name="Pladsholder til diagram 10"/>
          <p:cNvSpPr>
            <a:spLocks noGrp="1"/>
          </p:cNvSpPr>
          <p:nvPr>
            <p:ph type="chart" sz="quarter" idx="12"/>
          </p:nvPr>
        </p:nvSpPr>
        <p:spPr>
          <a:xfrm>
            <a:off x="6096000" y="2262579"/>
            <a:ext cx="5524500" cy="3572737"/>
          </a:xfrm>
        </p:spPr>
        <p:txBody>
          <a:bodyPr/>
          <a:lstStyle/>
          <a:p>
            <a:endParaRPr lang="da-DK"/>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dirty="0"/>
              <a:t>INSERT TEXT</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‹nr.›</a:t>
            </a:fld>
            <a:endParaRPr lang="en-US" dirty="0"/>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Picture right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dirty="0"/>
              <a:t>CLICK TO EDIT TITLE</a:t>
            </a:r>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Picture right - Blue">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ig picture right - Blue">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‹nr.›</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dirty="0"/>
              <a:t>CLICK TO EDIT TITLE</a:t>
            </a:r>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‹nr.›</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4"/>
            <a:r>
              <a:rPr lang="en-US" dirty="0"/>
              <a:t>Fourth level</a:t>
            </a:r>
          </a:p>
        </p:txBody>
      </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4" name="Group 4"/>
          <p:cNvGrpSpPr>
            <a:grpSpLocks noChangeAspect="1"/>
          </p:cNvGrpSpPr>
          <p:nvPr userDrawn="1"/>
        </p:nvGrpSpPr>
        <p:grpSpPr bwMode="auto">
          <a:xfrm>
            <a:off x="5492750" y="5903913"/>
            <a:ext cx="1236663" cy="815975"/>
            <a:chOff x="3460" y="3719"/>
            <a:chExt cx="779" cy="514"/>
          </a:xfrm>
        </p:grpSpPr>
        <p:sp>
          <p:nvSpPr>
            <p:cNvPr id="5" name="AutoShape 3"/>
            <p:cNvSpPr>
              <a:spLocks noChangeAspect="1" noChangeArrowheads="1" noTextEdit="1"/>
            </p:cNvSpPr>
            <p:nvPr userDrawn="1"/>
          </p:nvSpPr>
          <p:spPr bwMode="auto">
            <a:xfrm>
              <a:off x="3460" y="3719"/>
              <a:ext cx="77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5"/>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6"/>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8"/>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9"/>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0" name="Freeform 10"/>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1" name="Freeform 11"/>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12"/>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13"/>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14"/>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15"/>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16"/>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17"/>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18"/>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19"/>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20"/>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21"/>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22"/>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23"/>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24"/>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25"/>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26"/>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27"/>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28"/>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29"/>
            <p:cNvSpPr>
              <a:spLocks noEditPoints="1"/>
            </p:cNvSpPr>
            <p:nvPr userDrawn="1"/>
          </p:nvSpPr>
          <p:spPr bwMode="auto">
            <a:xfrm>
              <a:off x="3458" y="4111"/>
              <a:ext cx="38" cy="40"/>
            </a:xfrm>
            <a:custGeom>
              <a:avLst/>
              <a:gdLst>
                <a:gd name="T0" fmla="*/ 8 w 22"/>
                <a:gd name="T1" fmla="*/ 0 h 23"/>
                <a:gd name="T2" fmla="*/ 9 w 22"/>
                <a:gd name="T3" fmla="*/ 0 h 23"/>
                <a:gd name="T4" fmla="*/ 14 w 22"/>
                <a:gd name="T5" fmla="*/ 0 h 23"/>
                <a:gd name="T6" fmla="*/ 15 w 22"/>
                <a:gd name="T7" fmla="*/ 0 h 23"/>
                <a:gd name="T8" fmla="*/ 22 w 22"/>
                <a:gd name="T9" fmla="*/ 23 h 23"/>
                <a:gd name="T10" fmla="*/ 22 w 22"/>
                <a:gd name="T11" fmla="*/ 23 h 23"/>
                <a:gd name="T12" fmla="*/ 17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4 w 22"/>
                <a:gd name="T31" fmla="*/ 14 h 23"/>
                <a:gd name="T32" fmla="*/ 11 w 22"/>
                <a:gd name="T33" fmla="*/ 7 h 23"/>
                <a:gd name="T34" fmla="*/ 11 w 22"/>
                <a:gd name="T35" fmla="*/ 7 h 23"/>
                <a:gd name="T36" fmla="*/ 9 w 22"/>
                <a:gd name="T37" fmla="*/ 14 h 23"/>
                <a:gd name="T38" fmla="*/ 14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9" y="0"/>
                  </a:cubicBezTo>
                  <a:cubicBezTo>
                    <a:pt x="14" y="0"/>
                    <a:pt x="14" y="0"/>
                    <a:pt x="14" y="0"/>
                  </a:cubicBezTo>
                  <a:cubicBezTo>
                    <a:pt x="14" y="0"/>
                    <a:pt x="15" y="0"/>
                    <a:pt x="15" y="0"/>
                  </a:cubicBezTo>
                  <a:cubicBezTo>
                    <a:pt x="22" y="23"/>
                    <a:pt x="22" y="23"/>
                    <a:pt x="22" y="23"/>
                  </a:cubicBezTo>
                  <a:cubicBezTo>
                    <a:pt x="22" y="23"/>
                    <a:pt x="22" y="23"/>
                    <a:pt x="22" y="23"/>
                  </a:cubicBezTo>
                  <a:cubicBezTo>
                    <a:pt x="17" y="23"/>
                    <a:pt x="17" y="23"/>
                    <a:pt x="17"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4" y="14"/>
                  </a:moveTo>
                  <a:cubicBezTo>
                    <a:pt x="11" y="7"/>
                    <a:pt x="11" y="7"/>
                    <a:pt x="11" y="7"/>
                  </a:cubicBezTo>
                  <a:cubicBezTo>
                    <a:pt x="11" y="7"/>
                    <a:pt x="11" y="7"/>
                    <a:pt x="11" y="7"/>
                  </a:cubicBezTo>
                  <a:cubicBezTo>
                    <a:pt x="9" y="14"/>
                    <a:pt x="9" y="14"/>
                    <a:pt x="9" y="14"/>
                  </a:cubicBezTo>
                  <a:lnTo>
                    <a:pt x="14"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30"/>
            <p:cNvSpPr>
              <a:spLocks noEditPoints="1"/>
            </p:cNvSpPr>
            <p:nvPr userDrawn="1"/>
          </p:nvSpPr>
          <p:spPr bwMode="auto">
            <a:xfrm>
              <a:off x="3509" y="4111"/>
              <a:ext cx="38" cy="4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31"/>
            <p:cNvSpPr>
              <a:spLocks/>
            </p:cNvSpPr>
            <p:nvPr userDrawn="1"/>
          </p:nvSpPr>
          <p:spPr bwMode="auto">
            <a:xfrm>
              <a:off x="3562" y="4111"/>
              <a:ext cx="28" cy="4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32"/>
            <p:cNvSpPr>
              <a:spLocks noEditPoints="1"/>
            </p:cNvSpPr>
            <p:nvPr userDrawn="1"/>
          </p:nvSpPr>
          <p:spPr bwMode="auto">
            <a:xfrm>
              <a:off x="3607" y="4111"/>
              <a:ext cx="29" cy="40"/>
            </a:xfrm>
            <a:custGeom>
              <a:avLst/>
              <a:gdLst>
                <a:gd name="T0" fmla="*/ 0 w 17"/>
                <a:gd name="T1" fmla="*/ 0 h 23"/>
                <a:gd name="T2" fmla="*/ 0 w 17"/>
                <a:gd name="T3" fmla="*/ 0 h 23"/>
                <a:gd name="T4" fmla="*/ 10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10" y="0"/>
                    <a:pt x="10" y="0"/>
                    <a:pt x="10"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1" y="19"/>
                    <a:pt x="11" y="18"/>
                    <a:pt x="11" y="16"/>
                  </a:cubicBezTo>
                  <a:cubicBezTo>
                    <a:pt x="11" y="15"/>
                    <a:pt x="11"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33"/>
            <p:cNvSpPr>
              <a:spLocks noEditPoints="1"/>
            </p:cNvSpPr>
            <p:nvPr userDrawn="1"/>
          </p:nvSpPr>
          <p:spPr bwMode="auto">
            <a:xfrm>
              <a:off x="3653" y="4111"/>
              <a:ext cx="32" cy="41"/>
            </a:xfrm>
            <a:custGeom>
              <a:avLst/>
              <a:gdLst>
                <a:gd name="T0" fmla="*/ 1 w 19"/>
                <a:gd name="T1" fmla="*/ 18 h 24"/>
                <a:gd name="T2" fmla="*/ 0 w 19"/>
                <a:gd name="T3" fmla="*/ 12 h 24"/>
                <a:gd name="T4" fmla="*/ 1 w 19"/>
                <a:gd name="T5" fmla="*/ 5 h 24"/>
                <a:gd name="T6" fmla="*/ 9 w 19"/>
                <a:gd name="T7" fmla="*/ 0 h 24"/>
                <a:gd name="T8" fmla="*/ 18 w 19"/>
                <a:gd name="T9" fmla="*/ 5 h 24"/>
                <a:gd name="T10" fmla="*/ 19 w 19"/>
                <a:gd name="T11" fmla="*/ 12 h 24"/>
                <a:gd name="T12" fmla="*/ 18 w 19"/>
                <a:gd name="T13" fmla="*/ 18 h 24"/>
                <a:gd name="T14" fmla="*/ 9 w 19"/>
                <a:gd name="T15" fmla="*/ 24 h 24"/>
                <a:gd name="T16" fmla="*/ 1 w 19"/>
                <a:gd name="T17" fmla="*/ 18 h 24"/>
                <a:gd name="T18" fmla="*/ 12 w 19"/>
                <a:gd name="T19" fmla="*/ 16 h 24"/>
                <a:gd name="T20" fmla="*/ 13 w 19"/>
                <a:gd name="T21" fmla="*/ 12 h 24"/>
                <a:gd name="T22" fmla="*/ 12 w 19"/>
                <a:gd name="T23" fmla="*/ 7 h 24"/>
                <a:gd name="T24" fmla="*/ 9 w 19"/>
                <a:gd name="T25" fmla="*/ 5 h 24"/>
                <a:gd name="T26" fmla="*/ 6 w 19"/>
                <a:gd name="T27" fmla="*/ 7 h 24"/>
                <a:gd name="T28" fmla="*/ 6 w 19"/>
                <a:gd name="T29" fmla="*/ 12 h 24"/>
                <a:gd name="T30" fmla="*/ 6 w 19"/>
                <a:gd name="T31" fmla="*/ 16 h 24"/>
                <a:gd name="T32" fmla="*/ 9 w 19"/>
                <a:gd name="T33" fmla="*/ 18 h 24"/>
                <a:gd name="T34" fmla="*/ 12 w 19"/>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24">
                  <a:moveTo>
                    <a:pt x="1" y="18"/>
                  </a:moveTo>
                  <a:cubicBezTo>
                    <a:pt x="0" y="16"/>
                    <a:pt x="0" y="15"/>
                    <a:pt x="0" y="12"/>
                  </a:cubicBezTo>
                  <a:cubicBezTo>
                    <a:pt x="0" y="9"/>
                    <a:pt x="0" y="7"/>
                    <a:pt x="1" y="5"/>
                  </a:cubicBezTo>
                  <a:cubicBezTo>
                    <a:pt x="2" y="2"/>
                    <a:pt x="5" y="0"/>
                    <a:pt x="9" y="0"/>
                  </a:cubicBezTo>
                  <a:cubicBezTo>
                    <a:pt x="13" y="0"/>
                    <a:pt x="17" y="2"/>
                    <a:pt x="18" y="5"/>
                  </a:cubicBezTo>
                  <a:cubicBezTo>
                    <a:pt x="18" y="7"/>
                    <a:pt x="19" y="9"/>
                    <a:pt x="19" y="12"/>
                  </a:cubicBezTo>
                  <a:cubicBezTo>
                    <a:pt x="19" y="15"/>
                    <a:pt x="18" y="16"/>
                    <a:pt x="18" y="18"/>
                  </a:cubicBezTo>
                  <a:cubicBezTo>
                    <a:pt x="17" y="22"/>
                    <a:pt x="13" y="24"/>
                    <a:pt x="9" y="24"/>
                  </a:cubicBezTo>
                  <a:cubicBezTo>
                    <a:pt x="5" y="24"/>
                    <a:pt x="2" y="22"/>
                    <a:pt x="1" y="18"/>
                  </a:cubicBezTo>
                  <a:close/>
                  <a:moveTo>
                    <a:pt x="12" y="16"/>
                  </a:moveTo>
                  <a:cubicBezTo>
                    <a:pt x="12" y="16"/>
                    <a:pt x="13" y="14"/>
                    <a:pt x="13" y="12"/>
                  </a:cubicBezTo>
                  <a:cubicBezTo>
                    <a:pt x="13"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34"/>
            <p:cNvSpPr>
              <a:spLocks noEditPoints="1"/>
            </p:cNvSpPr>
            <p:nvPr userDrawn="1"/>
          </p:nvSpPr>
          <p:spPr bwMode="auto">
            <a:xfrm>
              <a:off x="3703" y="4111"/>
              <a:ext cx="30" cy="40"/>
            </a:xfrm>
            <a:custGeom>
              <a:avLst/>
              <a:gdLst>
                <a:gd name="T0" fmla="*/ 12 w 18"/>
                <a:gd name="T1" fmla="*/ 23 h 23"/>
                <a:gd name="T2" fmla="*/ 11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9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1" y="23"/>
                  </a:cubicBezTo>
                  <a:cubicBezTo>
                    <a:pt x="8" y="15"/>
                    <a:pt x="8" y="15"/>
                    <a:pt x="8" y="15"/>
                  </a:cubicBezTo>
                  <a:cubicBezTo>
                    <a:pt x="6" y="15"/>
                    <a:pt x="6" y="15"/>
                    <a:pt x="6" y="15"/>
                  </a:cubicBezTo>
                  <a:cubicBezTo>
                    <a:pt x="6" y="15"/>
                    <a:pt x="6" y="15"/>
                    <a:pt x="6" y="15"/>
                  </a:cubicBezTo>
                  <a:cubicBezTo>
                    <a:pt x="6" y="23"/>
                    <a:pt x="6" y="23"/>
                    <a:pt x="6" y="23"/>
                  </a:cubicBezTo>
                  <a:cubicBezTo>
                    <a:pt x="6" y="23"/>
                    <a:pt x="5" y="23"/>
                    <a:pt x="5" y="23"/>
                  </a:cubicBezTo>
                  <a:cubicBezTo>
                    <a:pt x="0" y="23"/>
                    <a:pt x="0" y="23"/>
                    <a:pt x="0" y="23"/>
                  </a:cubicBezTo>
                  <a:cubicBezTo>
                    <a:pt x="0" y="23"/>
                    <a:pt x="0" y="23"/>
                    <a:pt x="0" y="23"/>
                  </a:cubicBezTo>
                  <a:cubicBezTo>
                    <a:pt x="0" y="0"/>
                    <a:pt x="0" y="0"/>
                    <a:pt x="0" y="0"/>
                  </a:cubicBezTo>
                  <a:cubicBezTo>
                    <a:pt x="0" y="0"/>
                    <a:pt x="0" y="0"/>
                    <a:pt x="0" y="0"/>
                  </a:cubicBezTo>
                  <a:cubicBezTo>
                    <a:pt x="9" y="0"/>
                    <a:pt x="9" y="0"/>
                    <a:pt x="9"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35"/>
            <p:cNvSpPr>
              <a:spLocks/>
            </p:cNvSpPr>
            <p:nvPr userDrawn="1"/>
          </p:nvSpPr>
          <p:spPr bwMode="auto">
            <a:xfrm>
              <a:off x="3749" y="4111"/>
              <a:ext cx="32" cy="41"/>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10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7"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10"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9" y="10"/>
                    <a:pt x="19" y="10"/>
                    <a:pt x="19" y="11"/>
                  </a:cubicBezTo>
                  <a:cubicBezTo>
                    <a:pt x="19" y="12"/>
                    <a:pt x="19" y="12"/>
                    <a:pt x="19" y="12"/>
                  </a:cubicBezTo>
                  <a:cubicBezTo>
                    <a:pt x="19" y="15"/>
                    <a:pt x="19"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4" name="Freeform 36"/>
            <p:cNvSpPr>
              <a:spLocks/>
            </p:cNvSpPr>
            <p:nvPr userDrawn="1"/>
          </p:nvSpPr>
          <p:spPr bwMode="auto">
            <a:xfrm>
              <a:off x="3824" y="4111"/>
              <a:ext cx="31" cy="41"/>
            </a:xfrm>
            <a:custGeom>
              <a:avLst/>
              <a:gdLst>
                <a:gd name="T0" fmla="*/ 0 w 18"/>
                <a:gd name="T1" fmla="*/ 14 h 24"/>
                <a:gd name="T2" fmla="*/ 0 w 18"/>
                <a:gd name="T3" fmla="*/ 0 h 24"/>
                <a:gd name="T4" fmla="*/ 0 w 18"/>
                <a:gd name="T5" fmla="*/ 0 h 24"/>
                <a:gd name="T6" fmla="*/ 5 w 18"/>
                <a:gd name="T7" fmla="*/ 0 h 24"/>
                <a:gd name="T8" fmla="*/ 6 w 18"/>
                <a:gd name="T9" fmla="*/ 0 h 24"/>
                <a:gd name="T10" fmla="*/ 6 w 18"/>
                <a:gd name="T11" fmla="*/ 15 h 24"/>
                <a:gd name="T12" fmla="*/ 9 w 18"/>
                <a:gd name="T13" fmla="*/ 18 h 24"/>
                <a:gd name="T14" fmla="*/ 12 w 18"/>
                <a:gd name="T15" fmla="*/ 15 h 24"/>
                <a:gd name="T16" fmla="*/ 12 w 18"/>
                <a:gd name="T17" fmla="*/ 0 h 24"/>
                <a:gd name="T18" fmla="*/ 12 w 18"/>
                <a:gd name="T19" fmla="*/ 0 h 24"/>
                <a:gd name="T20" fmla="*/ 18 w 18"/>
                <a:gd name="T21" fmla="*/ 0 h 24"/>
                <a:gd name="T22" fmla="*/ 18 w 18"/>
                <a:gd name="T23" fmla="*/ 0 h 24"/>
                <a:gd name="T24" fmla="*/ 18 w 18"/>
                <a:gd name="T25" fmla="*/ 14 h 24"/>
                <a:gd name="T26" fmla="*/ 9 w 18"/>
                <a:gd name="T27" fmla="*/ 24 h 24"/>
                <a:gd name="T28" fmla="*/ 0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0" y="14"/>
                  </a:moveTo>
                  <a:cubicBezTo>
                    <a:pt x="0" y="0"/>
                    <a:pt x="0" y="0"/>
                    <a:pt x="0" y="0"/>
                  </a:cubicBezTo>
                  <a:cubicBezTo>
                    <a:pt x="0" y="0"/>
                    <a:pt x="0" y="0"/>
                    <a:pt x="0" y="0"/>
                  </a:cubicBezTo>
                  <a:cubicBezTo>
                    <a:pt x="5" y="0"/>
                    <a:pt x="5" y="0"/>
                    <a:pt x="5" y="0"/>
                  </a:cubicBezTo>
                  <a:cubicBezTo>
                    <a:pt x="5" y="0"/>
                    <a:pt x="6" y="0"/>
                    <a:pt x="6" y="0"/>
                  </a:cubicBezTo>
                  <a:cubicBezTo>
                    <a:pt x="6" y="15"/>
                    <a:pt x="6" y="15"/>
                    <a:pt x="6" y="15"/>
                  </a:cubicBezTo>
                  <a:cubicBezTo>
                    <a:pt x="6" y="17"/>
                    <a:pt x="7" y="18"/>
                    <a:pt x="9" y="18"/>
                  </a:cubicBezTo>
                  <a:cubicBezTo>
                    <a:pt x="11" y="18"/>
                    <a:pt x="12" y="17"/>
                    <a:pt x="12" y="15"/>
                  </a:cubicBezTo>
                  <a:cubicBezTo>
                    <a:pt x="12" y="0"/>
                    <a:pt x="12" y="0"/>
                    <a:pt x="12" y="0"/>
                  </a:cubicBezTo>
                  <a:cubicBezTo>
                    <a:pt x="12" y="0"/>
                    <a:pt x="12" y="0"/>
                    <a:pt x="12" y="0"/>
                  </a:cubicBezTo>
                  <a:cubicBezTo>
                    <a:pt x="18" y="0"/>
                    <a:pt x="18" y="0"/>
                    <a:pt x="18" y="0"/>
                  </a:cubicBezTo>
                  <a:cubicBezTo>
                    <a:pt x="18" y="0"/>
                    <a:pt x="18" y="0"/>
                    <a:pt x="18" y="0"/>
                  </a:cubicBezTo>
                  <a:cubicBezTo>
                    <a:pt x="18" y="14"/>
                    <a:pt x="18" y="14"/>
                    <a:pt x="18" y="14"/>
                  </a:cubicBezTo>
                  <a:cubicBezTo>
                    <a:pt x="18" y="20"/>
                    <a:pt x="14" y="24"/>
                    <a:pt x="9" y="24"/>
                  </a:cubicBezTo>
                  <a:cubicBezTo>
                    <a:pt x="3"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5" name="Freeform 37"/>
            <p:cNvSpPr>
              <a:spLocks/>
            </p:cNvSpPr>
            <p:nvPr userDrawn="1"/>
          </p:nvSpPr>
          <p:spPr bwMode="auto">
            <a:xfrm>
              <a:off x="3872" y="4111"/>
              <a:ext cx="32" cy="4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9 w 19"/>
                <a:gd name="T17" fmla="*/ 0 h 23"/>
                <a:gd name="T18" fmla="*/ 19 w 19"/>
                <a:gd name="T19" fmla="*/ 0 h 23"/>
                <a:gd name="T20" fmla="*/ 19 w 19"/>
                <a:gd name="T21" fmla="*/ 23 h 23"/>
                <a:gd name="T22" fmla="*/ 19 w 19"/>
                <a:gd name="T23" fmla="*/ 23 h 23"/>
                <a:gd name="T24" fmla="*/ 14 w 19"/>
                <a:gd name="T25" fmla="*/ 23 h 23"/>
                <a:gd name="T26" fmla="*/ 13 w 19"/>
                <a:gd name="T27" fmla="*/ 23 h 23"/>
                <a:gd name="T28" fmla="*/ 6 w 19"/>
                <a:gd name="T29" fmla="*/ 10 h 23"/>
                <a:gd name="T30" fmla="*/ 6 w 19"/>
                <a:gd name="T31" fmla="*/ 10 h 23"/>
                <a:gd name="T32" fmla="*/ 6 w 19"/>
                <a:gd name="T33" fmla="*/ 23 h 23"/>
                <a:gd name="T34" fmla="*/ 6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1"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4" y="0"/>
                    <a:pt x="14" y="0"/>
                  </a:cubicBezTo>
                  <a:cubicBezTo>
                    <a:pt x="19" y="0"/>
                    <a:pt x="19" y="0"/>
                    <a:pt x="19" y="0"/>
                  </a:cubicBezTo>
                  <a:cubicBezTo>
                    <a:pt x="19" y="0"/>
                    <a:pt x="19" y="0"/>
                    <a:pt x="19" y="0"/>
                  </a:cubicBezTo>
                  <a:cubicBezTo>
                    <a:pt x="19" y="23"/>
                    <a:pt x="19" y="23"/>
                    <a:pt x="19" y="23"/>
                  </a:cubicBezTo>
                  <a:cubicBezTo>
                    <a:pt x="19" y="23"/>
                    <a:pt x="19" y="23"/>
                    <a:pt x="19" y="23"/>
                  </a:cubicBezTo>
                  <a:cubicBezTo>
                    <a:pt x="14" y="23"/>
                    <a:pt x="14" y="23"/>
                    <a:pt x="14"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6" name="Freeform 38"/>
            <p:cNvSpPr>
              <a:spLocks/>
            </p:cNvSpPr>
            <p:nvPr userDrawn="1"/>
          </p:nvSpPr>
          <p:spPr bwMode="auto">
            <a:xfrm>
              <a:off x="3921" y="4111"/>
              <a:ext cx="10"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7" name="Freeform 39"/>
            <p:cNvSpPr>
              <a:spLocks/>
            </p:cNvSpPr>
            <p:nvPr userDrawn="1"/>
          </p:nvSpPr>
          <p:spPr bwMode="auto">
            <a:xfrm>
              <a:off x="3947" y="4111"/>
              <a:ext cx="36" cy="4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7"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4"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8" name="Freeform 40"/>
            <p:cNvSpPr>
              <a:spLocks/>
            </p:cNvSpPr>
            <p:nvPr userDrawn="1"/>
          </p:nvSpPr>
          <p:spPr bwMode="auto">
            <a:xfrm>
              <a:off x="3998" y="4111"/>
              <a:ext cx="27" cy="4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9" name="Freeform 41"/>
            <p:cNvSpPr>
              <a:spLocks noEditPoints="1"/>
            </p:cNvSpPr>
            <p:nvPr userDrawn="1"/>
          </p:nvSpPr>
          <p:spPr bwMode="auto">
            <a:xfrm>
              <a:off x="4042" y="4111"/>
              <a:ext cx="33" cy="40"/>
            </a:xfrm>
            <a:custGeom>
              <a:avLst/>
              <a:gdLst>
                <a:gd name="T0" fmla="*/ 12 w 19"/>
                <a:gd name="T1" fmla="*/ 23 h 23"/>
                <a:gd name="T2" fmla="*/ 12 w 19"/>
                <a:gd name="T3" fmla="*/ 23 h 23"/>
                <a:gd name="T4" fmla="*/ 8 w 19"/>
                <a:gd name="T5" fmla="*/ 15 h 23"/>
                <a:gd name="T6" fmla="*/ 6 w 19"/>
                <a:gd name="T7" fmla="*/ 15 h 23"/>
                <a:gd name="T8" fmla="*/ 6 w 19"/>
                <a:gd name="T9" fmla="*/ 15 h 23"/>
                <a:gd name="T10" fmla="*/ 6 w 19"/>
                <a:gd name="T11" fmla="*/ 23 h 23"/>
                <a:gd name="T12" fmla="*/ 6 w 19"/>
                <a:gd name="T13" fmla="*/ 23 h 23"/>
                <a:gd name="T14" fmla="*/ 0 w 19"/>
                <a:gd name="T15" fmla="*/ 23 h 23"/>
                <a:gd name="T16" fmla="*/ 0 w 19"/>
                <a:gd name="T17" fmla="*/ 23 h 23"/>
                <a:gd name="T18" fmla="*/ 0 w 19"/>
                <a:gd name="T19" fmla="*/ 0 h 23"/>
                <a:gd name="T20" fmla="*/ 0 w 19"/>
                <a:gd name="T21" fmla="*/ 0 h 23"/>
                <a:gd name="T22" fmla="*/ 10 w 19"/>
                <a:gd name="T23" fmla="*/ 0 h 23"/>
                <a:gd name="T24" fmla="*/ 18 w 19"/>
                <a:gd name="T25" fmla="*/ 8 h 23"/>
                <a:gd name="T26" fmla="*/ 14 w 19"/>
                <a:gd name="T27" fmla="*/ 14 h 23"/>
                <a:gd name="T28" fmla="*/ 18 w 19"/>
                <a:gd name="T29" fmla="*/ 23 h 23"/>
                <a:gd name="T30" fmla="*/ 18 w 19"/>
                <a:gd name="T31" fmla="*/ 23 h 23"/>
                <a:gd name="T32" fmla="*/ 12 w 19"/>
                <a:gd name="T33" fmla="*/ 23 h 23"/>
                <a:gd name="T34" fmla="*/ 12 w 19"/>
                <a:gd name="T35" fmla="*/ 8 h 23"/>
                <a:gd name="T36" fmla="*/ 9 w 19"/>
                <a:gd name="T37" fmla="*/ 5 h 23"/>
                <a:gd name="T38" fmla="*/ 6 w 19"/>
                <a:gd name="T39" fmla="*/ 5 h 23"/>
                <a:gd name="T40" fmla="*/ 6 w 19"/>
                <a:gd name="T41" fmla="*/ 5 h 23"/>
                <a:gd name="T42" fmla="*/ 6 w 19"/>
                <a:gd name="T43" fmla="*/ 10 h 23"/>
                <a:gd name="T44" fmla="*/ 6 w 19"/>
                <a:gd name="T45" fmla="*/ 10 h 23"/>
                <a:gd name="T46" fmla="*/ 9 w 19"/>
                <a:gd name="T47" fmla="*/ 10 h 23"/>
                <a:gd name="T48" fmla="*/ 12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6"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7" y="13"/>
                    <a:pt x="14" y="14"/>
                  </a:cubicBezTo>
                  <a:cubicBezTo>
                    <a:pt x="18" y="23"/>
                    <a:pt x="18" y="23"/>
                    <a:pt x="18" y="23"/>
                  </a:cubicBezTo>
                  <a:cubicBezTo>
                    <a:pt x="19"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4" name="Freeform 42"/>
            <p:cNvSpPr>
              <a:spLocks/>
            </p:cNvSpPr>
            <p:nvPr userDrawn="1"/>
          </p:nvSpPr>
          <p:spPr bwMode="auto">
            <a:xfrm>
              <a:off x="4089" y="4111"/>
              <a:ext cx="32" cy="41"/>
            </a:xfrm>
            <a:custGeom>
              <a:avLst/>
              <a:gdLst>
                <a:gd name="T0" fmla="*/ 0 w 19"/>
                <a:gd name="T1" fmla="*/ 20 h 24"/>
                <a:gd name="T2" fmla="*/ 0 w 19"/>
                <a:gd name="T3" fmla="*/ 20 h 24"/>
                <a:gd name="T4" fmla="*/ 3 w 19"/>
                <a:gd name="T5" fmla="*/ 16 h 24"/>
                <a:gd name="T6" fmla="*/ 4 w 19"/>
                <a:gd name="T7" fmla="*/ 16 h 24"/>
                <a:gd name="T8" fmla="*/ 9 w 19"/>
                <a:gd name="T9" fmla="*/ 19 h 24"/>
                <a:gd name="T10" fmla="*/ 13 w 19"/>
                <a:gd name="T11" fmla="*/ 16 h 24"/>
                <a:gd name="T12" fmla="*/ 10 w 19"/>
                <a:gd name="T13" fmla="*/ 14 h 24"/>
                <a:gd name="T14" fmla="*/ 9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10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4" y="16"/>
                  </a:cubicBezTo>
                  <a:cubicBezTo>
                    <a:pt x="5" y="17"/>
                    <a:pt x="7" y="19"/>
                    <a:pt x="9" y="19"/>
                  </a:cubicBezTo>
                  <a:cubicBezTo>
                    <a:pt x="12" y="19"/>
                    <a:pt x="13" y="18"/>
                    <a:pt x="13" y="16"/>
                  </a:cubicBezTo>
                  <a:cubicBezTo>
                    <a:pt x="13" y="15"/>
                    <a:pt x="12" y="15"/>
                    <a:pt x="10" y="14"/>
                  </a:cubicBezTo>
                  <a:cubicBezTo>
                    <a:pt x="9" y="14"/>
                    <a:pt x="9" y="14"/>
                    <a:pt x="9" y="14"/>
                  </a:cubicBezTo>
                  <a:cubicBezTo>
                    <a:pt x="4"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10" y="5"/>
                  </a:cubicBezTo>
                  <a:cubicBezTo>
                    <a:pt x="8" y="5"/>
                    <a:pt x="7" y="6"/>
                    <a:pt x="7" y="7"/>
                  </a:cubicBezTo>
                  <a:cubicBezTo>
                    <a:pt x="7" y="8"/>
                    <a:pt x="8" y="8"/>
                    <a:pt x="10" y="9"/>
                  </a:cubicBezTo>
                  <a:cubicBezTo>
                    <a:pt x="11" y="9"/>
                    <a:pt x="11" y="9"/>
                    <a:pt x="11" y="9"/>
                  </a:cubicBezTo>
                  <a:cubicBezTo>
                    <a:pt x="16" y="10"/>
                    <a:pt x="19" y="12"/>
                    <a:pt x="19" y="16"/>
                  </a:cubicBezTo>
                  <a:cubicBezTo>
                    <a:pt x="19" y="21"/>
                    <a:pt x="16"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5" name="Freeform 43"/>
            <p:cNvSpPr>
              <a:spLocks/>
            </p:cNvSpPr>
            <p:nvPr userDrawn="1"/>
          </p:nvSpPr>
          <p:spPr bwMode="auto">
            <a:xfrm>
              <a:off x="4136" y="4111"/>
              <a:ext cx="11" cy="4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1"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6" name="Freeform 44"/>
            <p:cNvSpPr>
              <a:spLocks/>
            </p:cNvSpPr>
            <p:nvPr userDrawn="1"/>
          </p:nvSpPr>
          <p:spPr bwMode="auto">
            <a:xfrm>
              <a:off x="4164" y="4111"/>
              <a:ext cx="31" cy="40"/>
            </a:xfrm>
            <a:custGeom>
              <a:avLst/>
              <a:gdLst>
                <a:gd name="T0" fmla="*/ 6 w 18"/>
                <a:gd name="T1" fmla="*/ 23 h 23"/>
                <a:gd name="T2" fmla="*/ 6 w 18"/>
                <a:gd name="T3" fmla="*/ 23 h 23"/>
                <a:gd name="T4" fmla="*/ 6 w 18"/>
                <a:gd name="T5" fmla="*/ 23 h 23"/>
                <a:gd name="T6" fmla="*/ 6 w 18"/>
                <a:gd name="T7" fmla="*/ 23 h 23"/>
                <a:gd name="T8" fmla="*/ 6 w 18"/>
                <a:gd name="T9" fmla="*/ 23 h 23"/>
                <a:gd name="T10" fmla="*/ 6 w 18"/>
                <a:gd name="T11" fmla="*/ 6 h 23"/>
                <a:gd name="T12" fmla="*/ 6 w 18"/>
                <a:gd name="T13" fmla="*/ 5 h 23"/>
                <a:gd name="T14" fmla="*/ 6 w 18"/>
                <a:gd name="T15" fmla="*/ 5 h 23"/>
                <a:gd name="T16" fmla="*/ 0 w 18"/>
                <a:gd name="T17" fmla="*/ 5 h 23"/>
                <a:gd name="T18" fmla="*/ 0 w 18"/>
                <a:gd name="T19" fmla="*/ 5 h 23"/>
                <a:gd name="T20" fmla="*/ 0 w 18"/>
                <a:gd name="T21" fmla="*/ 5 h 23"/>
                <a:gd name="T22" fmla="*/ 0 w 18"/>
                <a:gd name="T23" fmla="*/ 5 h 23"/>
                <a:gd name="T24" fmla="*/ 0 w 18"/>
                <a:gd name="T25" fmla="*/ 5 h 23"/>
                <a:gd name="T26" fmla="*/ 0 w 18"/>
                <a:gd name="T27" fmla="*/ 5 h 23"/>
                <a:gd name="T28" fmla="*/ 0 w 18"/>
                <a:gd name="T29" fmla="*/ 0 h 23"/>
                <a:gd name="T30" fmla="*/ 0 w 18"/>
                <a:gd name="T31" fmla="*/ 0 h 23"/>
                <a:gd name="T32" fmla="*/ 0 w 18"/>
                <a:gd name="T33" fmla="*/ 0 h 23"/>
                <a:gd name="T34" fmla="*/ 18 w 18"/>
                <a:gd name="T35" fmla="*/ 0 h 23"/>
                <a:gd name="T36" fmla="*/ 18 w 18"/>
                <a:gd name="T37" fmla="*/ 0 h 23"/>
                <a:gd name="T38" fmla="*/ 18 w 18"/>
                <a:gd name="T39" fmla="*/ 0 h 23"/>
                <a:gd name="T40" fmla="*/ 18 w 18"/>
                <a:gd name="T41" fmla="*/ 0 h 23"/>
                <a:gd name="T42" fmla="*/ 18 w 18"/>
                <a:gd name="T43" fmla="*/ 5 h 23"/>
                <a:gd name="T44" fmla="*/ 18 w 18"/>
                <a:gd name="T45" fmla="*/ 5 h 23"/>
                <a:gd name="T46" fmla="*/ 18 w 18"/>
                <a:gd name="T47" fmla="*/ 5 h 23"/>
                <a:gd name="T48" fmla="*/ 18 w 18"/>
                <a:gd name="T49" fmla="*/ 5 h 23"/>
                <a:gd name="T50" fmla="*/ 12 w 18"/>
                <a:gd name="T51" fmla="*/ 5 h 23"/>
                <a:gd name="T52" fmla="*/ 12 w 18"/>
                <a:gd name="T53" fmla="*/ 5 h 23"/>
                <a:gd name="T54" fmla="*/ 12 w 18"/>
                <a:gd name="T55" fmla="*/ 6 h 23"/>
                <a:gd name="T56" fmla="*/ 12 w 18"/>
                <a:gd name="T57" fmla="*/ 6 h 23"/>
                <a:gd name="T58" fmla="*/ 12 w 18"/>
                <a:gd name="T59" fmla="*/ 23 h 23"/>
                <a:gd name="T60" fmla="*/ 12 w 18"/>
                <a:gd name="T61" fmla="*/ 23 h 23"/>
                <a:gd name="T62" fmla="*/ 12 w 18"/>
                <a:gd name="T63" fmla="*/ 23 h 23"/>
                <a:gd name="T64" fmla="*/ 11 w 18"/>
                <a:gd name="T65" fmla="*/ 23 h 23"/>
                <a:gd name="T66" fmla="*/ 6 w 18"/>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23">
                  <a:moveTo>
                    <a:pt x="6" y="23"/>
                  </a:moveTo>
                  <a:cubicBezTo>
                    <a:pt x="6" y="23"/>
                    <a:pt x="6" y="23"/>
                    <a:pt x="6" y="23"/>
                  </a:cubicBezTo>
                  <a:cubicBezTo>
                    <a:pt x="6" y="23"/>
                    <a:pt x="6"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0" y="0"/>
                    <a:pt x="0" y="0"/>
                    <a:pt x="0" y="0"/>
                  </a:cubicBezTo>
                  <a:cubicBezTo>
                    <a:pt x="18" y="0"/>
                    <a:pt x="18" y="0"/>
                    <a:pt x="18" y="0"/>
                  </a:cubicBezTo>
                  <a:cubicBezTo>
                    <a:pt x="18" y="0"/>
                    <a:pt x="18" y="0"/>
                    <a:pt x="18" y="0"/>
                  </a:cubicBezTo>
                  <a:cubicBezTo>
                    <a:pt x="18" y="0"/>
                    <a:pt x="18" y="0"/>
                    <a:pt x="18" y="0"/>
                  </a:cubicBezTo>
                  <a:cubicBezTo>
                    <a:pt x="18" y="0"/>
                    <a:pt x="18" y="0"/>
                    <a:pt x="18" y="0"/>
                  </a:cubicBezTo>
                  <a:cubicBezTo>
                    <a:pt x="18" y="5"/>
                    <a:pt x="18" y="5"/>
                    <a:pt x="18" y="5"/>
                  </a:cubicBezTo>
                  <a:cubicBezTo>
                    <a:pt x="18" y="5"/>
                    <a:pt x="18" y="5"/>
                    <a:pt x="18" y="5"/>
                  </a:cubicBezTo>
                  <a:cubicBezTo>
                    <a:pt x="18" y="5"/>
                    <a:pt x="18" y="5"/>
                    <a:pt x="18" y="5"/>
                  </a:cubicBezTo>
                  <a:cubicBezTo>
                    <a:pt x="18" y="5"/>
                    <a:pt x="18" y="5"/>
                    <a:pt x="18" y="5"/>
                  </a:cubicBezTo>
                  <a:cubicBezTo>
                    <a:pt x="12" y="5"/>
                    <a:pt x="12" y="5"/>
                    <a:pt x="12" y="5"/>
                  </a:cubicBezTo>
                  <a:cubicBezTo>
                    <a:pt x="12"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1" y="23"/>
                    <a:pt x="11" y="23"/>
                  </a:cubicBezTo>
                  <a:lnTo>
                    <a:pt x="6"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7" name="Freeform 45"/>
            <p:cNvSpPr>
              <a:spLocks/>
            </p:cNvSpPr>
            <p:nvPr userDrawn="1"/>
          </p:nvSpPr>
          <p:spPr bwMode="auto">
            <a:xfrm>
              <a:off x="4206" y="4111"/>
              <a:ext cx="35" cy="40"/>
            </a:xfrm>
            <a:custGeom>
              <a:avLst/>
              <a:gdLst>
                <a:gd name="T0" fmla="*/ 8 w 20"/>
                <a:gd name="T1" fmla="*/ 23 h 23"/>
                <a:gd name="T2" fmla="*/ 7 w 20"/>
                <a:gd name="T3" fmla="*/ 23 h 23"/>
                <a:gd name="T4" fmla="*/ 7 w 20"/>
                <a:gd name="T5" fmla="*/ 14 h 23"/>
                <a:gd name="T6" fmla="*/ 0 w 20"/>
                <a:gd name="T7" fmla="*/ 1 h 23"/>
                <a:gd name="T8" fmla="*/ 1 w 20"/>
                <a:gd name="T9" fmla="*/ 0 h 23"/>
                <a:gd name="T10" fmla="*/ 6 w 20"/>
                <a:gd name="T11" fmla="*/ 0 h 23"/>
                <a:gd name="T12" fmla="*/ 7 w 20"/>
                <a:gd name="T13" fmla="*/ 0 h 23"/>
                <a:gd name="T14" fmla="*/ 10 w 20"/>
                <a:gd name="T15" fmla="*/ 8 h 23"/>
                <a:gd name="T16" fmla="*/ 11 w 20"/>
                <a:gd name="T17" fmla="*/ 8 h 23"/>
                <a:gd name="T18" fmla="*/ 14 w 20"/>
                <a:gd name="T19" fmla="*/ 0 h 23"/>
                <a:gd name="T20" fmla="*/ 15 w 20"/>
                <a:gd name="T21" fmla="*/ 0 h 23"/>
                <a:gd name="T22" fmla="*/ 20 w 20"/>
                <a:gd name="T23" fmla="*/ 0 h 23"/>
                <a:gd name="T24" fmla="*/ 20 w 20"/>
                <a:gd name="T25" fmla="*/ 1 h 23"/>
                <a:gd name="T26" fmla="*/ 13 w 20"/>
                <a:gd name="T27" fmla="*/ 14 h 23"/>
                <a:gd name="T28" fmla="*/ 13 w 20"/>
                <a:gd name="T29" fmla="*/ 23 h 23"/>
                <a:gd name="T30" fmla="*/ 13 w 20"/>
                <a:gd name="T31" fmla="*/ 23 h 23"/>
                <a:gd name="T32" fmla="*/ 8 w 20"/>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3">
                  <a:moveTo>
                    <a:pt x="8" y="23"/>
                  </a:moveTo>
                  <a:cubicBezTo>
                    <a:pt x="8" y="23"/>
                    <a:pt x="7" y="23"/>
                    <a:pt x="7" y="23"/>
                  </a:cubicBezTo>
                  <a:cubicBezTo>
                    <a:pt x="7" y="14"/>
                    <a:pt x="7" y="14"/>
                    <a:pt x="7" y="14"/>
                  </a:cubicBezTo>
                  <a:cubicBezTo>
                    <a:pt x="0" y="1"/>
                    <a:pt x="0" y="1"/>
                    <a:pt x="0" y="1"/>
                  </a:cubicBezTo>
                  <a:cubicBezTo>
                    <a:pt x="0" y="0"/>
                    <a:pt x="0" y="0"/>
                    <a:pt x="1" y="0"/>
                  </a:cubicBezTo>
                  <a:cubicBezTo>
                    <a:pt x="6" y="0"/>
                    <a:pt x="6" y="0"/>
                    <a:pt x="6" y="0"/>
                  </a:cubicBezTo>
                  <a:cubicBezTo>
                    <a:pt x="6" y="0"/>
                    <a:pt x="6" y="0"/>
                    <a:pt x="7" y="0"/>
                  </a:cubicBezTo>
                  <a:cubicBezTo>
                    <a:pt x="10" y="8"/>
                    <a:pt x="10" y="8"/>
                    <a:pt x="10" y="8"/>
                  </a:cubicBezTo>
                  <a:cubicBezTo>
                    <a:pt x="11" y="8"/>
                    <a:pt x="11" y="8"/>
                    <a:pt x="11" y="8"/>
                  </a:cubicBezTo>
                  <a:cubicBezTo>
                    <a:pt x="14" y="0"/>
                    <a:pt x="14" y="0"/>
                    <a:pt x="14" y="0"/>
                  </a:cubicBezTo>
                  <a:cubicBezTo>
                    <a:pt x="14" y="0"/>
                    <a:pt x="15" y="0"/>
                    <a:pt x="15" y="0"/>
                  </a:cubicBezTo>
                  <a:cubicBezTo>
                    <a:pt x="20" y="0"/>
                    <a:pt x="20" y="0"/>
                    <a:pt x="20" y="0"/>
                  </a:cubicBezTo>
                  <a:cubicBezTo>
                    <a:pt x="20" y="0"/>
                    <a:pt x="20" y="0"/>
                    <a:pt x="20" y="1"/>
                  </a:cubicBezTo>
                  <a:cubicBezTo>
                    <a:pt x="13" y="14"/>
                    <a:pt x="13" y="14"/>
                    <a:pt x="13" y="14"/>
                  </a:cubicBezTo>
                  <a:cubicBezTo>
                    <a:pt x="13" y="23"/>
                    <a:pt x="13" y="23"/>
                    <a:pt x="13" y="23"/>
                  </a:cubicBezTo>
                  <a:cubicBezTo>
                    <a:pt x="13"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8" name="Freeform 46"/>
            <p:cNvSpPr>
              <a:spLocks noEditPoints="1"/>
            </p:cNvSpPr>
            <p:nvPr userDrawn="1"/>
          </p:nvSpPr>
          <p:spPr bwMode="auto">
            <a:xfrm>
              <a:off x="3692" y="4194"/>
              <a:ext cx="26" cy="39"/>
            </a:xfrm>
            <a:custGeom>
              <a:avLst/>
              <a:gdLst>
                <a:gd name="T0" fmla="*/ 0 w 15"/>
                <a:gd name="T1" fmla="*/ 0 h 23"/>
                <a:gd name="T2" fmla="*/ 0 w 15"/>
                <a:gd name="T3" fmla="*/ 0 h 23"/>
                <a:gd name="T4" fmla="*/ 7 w 15"/>
                <a:gd name="T5" fmla="*/ 0 h 23"/>
                <a:gd name="T6" fmla="*/ 15 w 15"/>
                <a:gd name="T7" fmla="*/ 5 h 23"/>
                <a:gd name="T8" fmla="*/ 15 w 15"/>
                <a:gd name="T9" fmla="*/ 12 h 23"/>
                <a:gd name="T10" fmla="*/ 15 w 15"/>
                <a:gd name="T11" fmla="*/ 19 h 23"/>
                <a:gd name="T12" fmla="*/ 7 w 15"/>
                <a:gd name="T13" fmla="*/ 23 h 23"/>
                <a:gd name="T14" fmla="*/ 0 w 15"/>
                <a:gd name="T15" fmla="*/ 23 h 23"/>
                <a:gd name="T16" fmla="*/ 0 w 15"/>
                <a:gd name="T17" fmla="*/ 23 h 23"/>
                <a:gd name="T18" fmla="*/ 0 w 15"/>
                <a:gd name="T19" fmla="*/ 0 h 23"/>
                <a:gd name="T20" fmla="*/ 2 w 15"/>
                <a:gd name="T21" fmla="*/ 21 h 23"/>
                <a:gd name="T22" fmla="*/ 7 w 15"/>
                <a:gd name="T23" fmla="*/ 21 h 23"/>
                <a:gd name="T24" fmla="*/ 13 w 15"/>
                <a:gd name="T25" fmla="*/ 18 h 23"/>
                <a:gd name="T26" fmla="*/ 14 w 15"/>
                <a:gd name="T27" fmla="*/ 12 h 23"/>
                <a:gd name="T28" fmla="*/ 13 w 15"/>
                <a:gd name="T29" fmla="*/ 5 h 23"/>
                <a:gd name="T30" fmla="*/ 7 w 15"/>
                <a:gd name="T31" fmla="*/ 2 h 23"/>
                <a:gd name="T32" fmla="*/ 2 w 15"/>
                <a:gd name="T33" fmla="*/ 2 h 23"/>
                <a:gd name="T34" fmla="*/ 2 w 15"/>
                <a:gd name="T35" fmla="*/ 2 h 23"/>
                <a:gd name="T36" fmla="*/ 2 w 15"/>
                <a:gd name="T37" fmla="*/ 21 h 23"/>
                <a:gd name="T38" fmla="*/ 2 w 15"/>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23">
                  <a:moveTo>
                    <a:pt x="0" y="0"/>
                  </a:moveTo>
                  <a:cubicBezTo>
                    <a:pt x="0" y="0"/>
                    <a:pt x="0" y="0"/>
                    <a:pt x="0" y="0"/>
                  </a:cubicBezTo>
                  <a:cubicBezTo>
                    <a:pt x="7" y="0"/>
                    <a:pt x="7" y="0"/>
                    <a:pt x="7" y="0"/>
                  </a:cubicBezTo>
                  <a:cubicBezTo>
                    <a:pt x="11" y="0"/>
                    <a:pt x="14" y="2"/>
                    <a:pt x="15" y="5"/>
                  </a:cubicBezTo>
                  <a:cubicBezTo>
                    <a:pt x="15" y="6"/>
                    <a:pt x="15" y="8"/>
                    <a:pt x="15" y="12"/>
                  </a:cubicBezTo>
                  <a:cubicBezTo>
                    <a:pt x="15" y="16"/>
                    <a:pt x="15" y="17"/>
                    <a:pt x="15" y="19"/>
                  </a:cubicBezTo>
                  <a:cubicBezTo>
                    <a:pt x="14" y="22"/>
                    <a:pt x="11" y="23"/>
                    <a:pt x="7" y="23"/>
                  </a:cubicBezTo>
                  <a:cubicBezTo>
                    <a:pt x="0" y="23"/>
                    <a:pt x="0" y="23"/>
                    <a:pt x="0" y="23"/>
                  </a:cubicBezTo>
                  <a:cubicBezTo>
                    <a:pt x="0" y="23"/>
                    <a:pt x="0" y="23"/>
                    <a:pt x="0" y="23"/>
                  </a:cubicBezTo>
                  <a:lnTo>
                    <a:pt x="0" y="0"/>
                  </a:lnTo>
                  <a:close/>
                  <a:moveTo>
                    <a:pt x="2" y="21"/>
                  </a:moveTo>
                  <a:cubicBezTo>
                    <a:pt x="7" y="21"/>
                    <a:pt x="7" y="21"/>
                    <a:pt x="7" y="21"/>
                  </a:cubicBezTo>
                  <a:cubicBezTo>
                    <a:pt x="10" y="21"/>
                    <a:pt x="12" y="20"/>
                    <a:pt x="13" y="18"/>
                  </a:cubicBezTo>
                  <a:cubicBezTo>
                    <a:pt x="13" y="17"/>
                    <a:pt x="14" y="16"/>
                    <a:pt x="14" y="12"/>
                  </a:cubicBezTo>
                  <a:cubicBezTo>
                    <a:pt x="14" y="8"/>
                    <a:pt x="13" y="7"/>
                    <a:pt x="13" y="5"/>
                  </a:cubicBezTo>
                  <a:cubicBezTo>
                    <a:pt x="12" y="3"/>
                    <a:pt x="10" y="2"/>
                    <a:pt x="7" y="2"/>
                  </a:cubicBezTo>
                  <a:cubicBezTo>
                    <a:pt x="2" y="2"/>
                    <a:pt x="2" y="2"/>
                    <a:pt x="2" y="2"/>
                  </a:cubicBezTo>
                  <a:cubicBezTo>
                    <a:pt x="2" y="2"/>
                    <a:pt x="2" y="2"/>
                    <a:pt x="2" y="2"/>
                  </a:cubicBezTo>
                  <a:cubicBezTo>
                    <a:pt x="2" y="21"/>
                    <a:pt x="2" y="21"/>
                    <a:pt x="2" y="21"/>
                  </a:cubicBezTo>
                  <a:cubicBezTo>
                    <a:pt x="2" y="21"/>
                    <a:pt x="2" y="21"/>
                    <a:pt x="2" y="2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9" name="Freeform 47"/>
            <p:cNvSpPr>
              <a:spLocks/>
            </p:cNvSpPr>
            <p:nvPr userDrawn="1"/>
          </p:nvSpPr>
          <p:spPr bwMode="auto">
            <a:xfrm>
              <a:off x="3740" y="4194"/>
              <a:ext cx="24" cy="39"/>
            </a:xfrm>
            <a:custGeom>
              <a:avLst/>
              <a:gdLst>
                <a:gd name="T0" fmla="*/ 0 w 14"/>
                <a:gd name="T1" fmla="*/ 0 h 23"/>
                <a:gd name="T2" fmla="*/ 0 w 14"/>
                <a:gd name="T3" fmla="*/ 0 h 23"/>
                <a:gd name="T4" fmla="*/ 13 w 14"/>
                <a:gd name="T5" fmla="*/ 0 h 23"/>
                <a:gd name="T6" fmla="*/ 14 w 14"/>
                <a:gd name="T7" fmla="*/ 0 h 23"/>
                <a:gd name="T8" fmla="*/ 14 w 14"/>
                <a:gd name="T9" fmla="*/ 2 h 23"/>
                <a:gd name="T10" fmla="*/ 13 w 14"/>
                <a:gd name="T11" fmla="*/ 2 h 23"/>
                <a:gd name="T12" fmla="*/ 2 w 14"/>
                <a:gd name="T13" fmla="*/ 2 h 23"/>
                <a:gd name="T14" fmla="*/ 2 w 14"/>
                <a:gd name="T15" fmla="*/ 2 h 23"/>
                <a:gd name="T16" fmla="*/ 2 w 14"/>
                <a:gd name="T17" fmla="*/ 10 h 23"/>
                <a:gd name="T18" fmla="*/ 2 w 14"/>
                <a:gd name="T19" fmla="*/ 11 h 23"/>
                <a:gd name="T20" fmla="*/ 12 w 14"/>
                <a:gd name="T21" fmla="*/ 11 h 23"/>
                <a:gd name="T22" fmla="*/ 12 w 14"/>
                <a:gd name="T23" fmla="*/ 11 h 23"/>
                <a:gd name="T24" fmla="*/ 12 w 14"/>
                <a:gd name="T25" fmla="*/ 12 h 23"/>
                <a:gd name="T26" fmla="*/ 12 w 14"/>
                <a:gd name="T27" fmla="*/ 12 h 23"/>
                <a:gd name="T28" fmla="*/ 2 w 14"/>
                <a:gd name="T29" fmla="*/ 12 h 23"/>
                <a:gd name="T30" fmla="*/ 2 w 14"/>
                <a:gd name="T31" fmla="*/ 13 h 23"/>
                <a:gd name="T32" fmla="*/ 2 w 14"/>
                <a:gd name="T33" fmla="*/ 21 h 23"/>
                <a:gd name="T34" fmla="*/ 2 w 14"/>
                <a:gd name="T35" fmla="*/ 21 h 23"/>
                <a:gd name="T36" fmla="*/ 13 w 14"/>
                <a:gd name="T37" fmla="*/ 21 h 23"/>
                <a:gd name="T38" fmla="*/ 14 w 14"/>
                <a:gd name="T39" fmla="*/ 22 h 23"/>
                <a:gd name="T40" fmla="*/ 14 w 14"/>
                <a:gd name="T41" fmla="*/ 23 h 23"/>
                <a:gd name="T42" fmla="*/ 13 w 14"/>
                <a:gd name="T43" fmla="*/ 23 h 23"/>
                <a:gd name="T44" fmla="*/ 0 w 14"/>
                <a:gd name="T45" fmla="*/ 23 h 23"/>
                <a:gd name="T46" fmla="*/ 0 w 14"/>
                <a:gd name="T47" fmla="*/ 23 h 23"/>
                <a:gd name="T48" fmla="*/ 0 w 14"/>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23">
                  <a:moveTo>
                    <a:pt x="0" y="0"/>
                  </a:moveTo>
                  <a:cubicBezTo>
                    <a:pt x="0" y="0"/>
                    <a:pt x="0" y="0"/>
                    <a:pt x="0" y="0"/>
                  </a:cubicBezTo>
                  <a:cubicBezTo>
                    <a:pt x="13" y="0"/>
                    <a:pt x="13" y="0"/>
                    <a:pt x="13" y="0"/>
                  </a:cubicBezTo>
                  <a:cubicBezTo>
                    <a:pt x="14" y="0"/>
                    <a:pt x="14" y="0"/>
                    <a:pt x="14" y="0"/>
                  </a:cubicBezTo>
                  <a:cubicBezTo>
                    <a:pt x="14" y="2"/>
                    <a:pt x="14" y="2"/>
                    <a:pt x="14" y="2"/>
                  </a:cubicBezTo>
                  <a:cubicBezTo>
                    <a:pt x="14" y="2"/>
                    <a:pt x="14" y="2"/>
                    <a:pt x="13" y="2"/>
                  </a:cubicBezTo>
                  <a:cubicBezTo>
                    <a:pt x="2" y="2"/>
                    <a:pt x="2" y="2"/>
                    <a:pt x="2" y="2"/>
                  </a:cubicBezTo>
                  <a:cubicBezTo>
                    <a:pt x="2" y="2"/>
                    <a:pt x="2" y="2"/>
                    <a:pt x="2" y="2"/>
                  </a:cubicBezTo>
                  <a:cubicBezTo>
                    <a:pt x="2" y="10"/>
                    <a:pt x="2" y="10"/>
                    <a:pt x="2" y="10"/>
                  </a:cubicBezTo>
                  <a:cubicBezTo>
                    <a:pt x="2" y="11"/>
                    <a:pt x="2" y="11"/>
                    <a:pt x="2" y="11"/>
                  </a:cubicBezTo>
                  <a:cubicBezTo>
                    <a:pt x="12" y="11"/>
                    <a:pt x="12" y="11"/>
                    <a:pt x="12" y="11"/>
                  </a:cubicBezTo>
                  <a:cubicBezTo>
                    <a:pt x="12" y="11"/>
                    <a:pt x="12" y="11"/>
                    <a:pt x="12" y="11"/>
                  </a:cubicBezTo>
                  <a:cubicBezTo>
                    <a:pt x="12" y="12"/>
                    <a:pt x="12" y="12"/>
                    <a:pt x="12" y="12"/>
                  </a:cubicBezTo>
                  <a:cubicBezTo>
                    <a:pt x="12" y="12"/>
                    <a:pt x="12" y="12"/>
                    <a:pt x="12" y="12"/>
                  </a:cubicBezTo>
                  <a:cubicBezTo>
                    <a:pt x="2" y="12"/>
                    <a:pt x="2" y="12"/>
                    <a:pt x="2" y="12"/>
                  </a:cubicBezTo>
                  <a:cubicBezTo>
                    <a:pt x="2" y="12"/>
                    <a:pt x="2" y="13"/>
                    <a:pt x="2" y="13"/>
                  </a:cubicBezTo>
                  <a:cubicBezTo>
                    <a:pt x="2" y="21"/>
                    <a:pt x="2" y="21"/>
                    <a:pt x="2" y="21"/>
                  </a:cubicBezTo>
                  <a:cubicBezTo>
                    <a:pt x="2" y="21"/>
                    <a:pt x="2" y="21"/>
                    <a:pt x="2" y="21"/>
                  </a:cubicBezTo>
                  <a:cubicBezTo>
                    <a:pt x="13" y="21"/>
                    <a:pt x="13" y="21"/>
                    <a:pt x="13" y="21"/>
                  </a:cubicBezTo>
                  <a:cubicBezTo>
                    <a:pt x="14" y="21"/>
                    <a:pt x="14" y="22"/>
                    <a:pt x="14" y="22"/>
                  </a:cubicBezTo>
                  <a:cubicBezTo>
                    <a:pt x="14" y="23"/>
                    <a:pt x="14" y="23"/>
                    <a:pt x="14" y="23"/>
                  </a:cubicBezTo>
                  <a:cubicBezTo>
                    <a:pt x="14" y="23"/>
                    <a:pt x="14" y="23"/>
                    <a:pt x="13"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0" name="Freeform 48"/>
            <p:cNvSpPr>
              <a:spLocks/>
            </p:cNvSpPr>
            <p:nvPr userDrawn="1"/>
          </p:nvSpPr>
          <p:spPr bwMode="auto">
            <a:xfrm>
              <a:off x="3783" y="4194"/>
              <a:ext cx="27" cy="39"/>
            </a:xfrm>
            <a:custGeom>
              <a:avLst/>
              <a:gdLst>
                <a:gd name="T0" fmla="*/ 0 w 16"/>
                <a:gd name="T1" fmla="*/ 0 h 23"/>
                <a:gd name="T2" fmla="*/ 1 w 16"/>
                <a:gd name="T3" fmla="*/ 0 h 23"/>
                <a:gd name="T4" fmla="*/ 2 w 16"/>
                <a:gd name="T5" fmla="*/ 0 h 23"/>
                <a:gd name="T6" fmla="*/ 3 w 16"/>
                <a:gd name="T7" fmla="*/ 0 h 23"/>
                <a:gd name="T8" fmla="*/ 14 w 16"/>
                <a:gd name="T9" fmla="*/ 20 h 23"/>
                <a:gd name="T10" fmla="*/ 14 w 16"/>
                <a:gd name="T11" fmla="*/ 20 h 23"/>
                <a:gd name="T12" fmla="*/ 14 w 16"/>
                <a:gd name="T13" fmla="*/ 0 h 23"/>
                <a:gd name="T14" fmla="*/ 15 w 16"/>
                <a:gd name="T15" fmla="*/ 0 h 23"/>
                <a:gd name="T16" fmla="*/ 16 w 16"/>
                <a:gd name="T17" fmla="*/ 0 h 23"/>
                <a:gd name="T18" fmla="*/ 16 w 16"/>
                <a:gd name="T19" fmla="*/ 0 h 23"/>
                <a:gd name="T20" fmla="*/ 16 w 16"/>
                <a:gd name="T21" fmla="*/ 23 h 23"/>
                <a:gd name="T22" fmla="*/ 16 w 16"/>
                <a:gd name="T23" fmla="*/ 23 h 23"/>
                <a:gd name="T24" fmla="*/ 15 w 16"/>
                <a:gd name="T25" fmla="*/ 23 h 23"/>
                <a:gd name="T26" fmla="*/ 14 w 16"/>
                <a:gd name="T27" fmla="*/ 23 h 23"/>
                <a:gd name="T28" fmla="*/ 3 w 16"/>
                <a:gd name="T29" fmla="*/ 4 h 23"/>
                <a:gd name="T30" fmla="*/ 2 w 16"/>
                <a:gd name="T31" fmla="*/ 4 h 23"/>
                <a:gd name="T32" fmla="*/ 2 w 16"/>
                <a:gd name="T33" fmla="*/ 23 h 23"/>
                <a:gd name="T34" fmla="*/ 2 w 16"/>
                <a:gd name="T35" fmla="*/ 23 h 23"/>
                <a:gd name="T36" fmla="*/ 1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1" y="0"/>
                    <a:pt x="1" y="0"/>
                  </a:cubicBezTo>
                  <a:cubicBezTo>
                    <a:pt x="2" y="0"/>
                    <a:pt x="2" y="0"/>
                    <a:pt x="2" y="0"/>
                  </a:cubicBezTo>
                  <a:cubicBezTo>
                    <a:pt x="2" y="0"/>
                    <a:pt x="3" y="0"/>
                    <a:pt x="3" y="0"/>
                  </a:cubicBezTo>
                  <a:cubicBezTo>
                    <a:pt x="14" y="20"/>
                    <a:pt x="14" y="20"/>
                    <a:pt x="14" y="20"/>
                  </a:cubicBezTo>
                  <a:cubicBezTo>
                    <a:pt x="14" y="20"/>
                    <a:pt x="14" y="20"/>
                    <a:pt x="14" y="20"/>
                  </a:cubicBezTo>
                  <a:cubicBezTo>
                    <a:pt x="14" y="0"/>
                    <a:pt x="14" y="0"/>
                    <a:pt x="14" y="0"/>
                  </a:cubicBezTo>
                  <a:cubicBezTo>
                    <a:pt x="14" y="0"/>
                    <a:pt x="14" y="0"/>
                    <a:pt x="15" y="0"/>
                  </a:cubicBezTo>
                  <a:cubicBezTo>
                    <a:pt x="16" y="0"/>
                    <a:pt x="16" y="0"/>
                    <a:pt x="16" y="0"/>
                  </a:cubicBezTo>
                  <a:cubicBezTo>
                    <a:pt x="16" y="0"/>
                    <a:pt x="16" y="0"/>
                    <a:pt x="16" y="0"/>
                  </a:cubicBezTo>
                  <a:cubicBezTo>
                    <a:pt x="16" y="23"/>
                    <a:pt x="16" y="23"/>
                    <a:pt x="16" y="23"/>
                  </a:cubicBezTo>
                  <a:cubicBezTo>
                    <a:pt x="16" y="23"/>
                    <a:pt x="16" y="23"/>
                    <a:pt x="16" y="23"/>
                  </a:cubicBezTo>
                  <a:cubicBezTo>
                    <a:pt x="15" y="23"/>
                    <a:pt x="15" y="23"/>
                    <a:pt x="15" y="23"/>
                  </a:cubicBezTo>
                  <a:cubicBezTo>
                    <a:pt x="14" y="23"/>
                    <a:pt x="14" y="23"/>
                    <a:pt x="14" y="23"/>
                  </a:cubicBezTo>
                  <a:cubicBezTo>
                    <a:pt x="3" y="4"/>
                    <a:pt x="3" y="4"/>
                    <a:pt x="3" y="4"/>
                  </a:cubicBezTo>
                  <a:cubicBezTo>
                    <a:pt x="2" y="4"/>
                    <a:pt x="2" y="4"/>
                    <a:pt x="2" y="4"/>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1" name="Freeform 49"/>
            <p:cNvSpPr>
              <a:spLocks/>
            </p:cNvSpPr>
            <p:nvPr userDrawn="1"/>
          </p:nvSpPr>
          <p:spPr bwMode="auto">
            <a:xfrm>
              <a:off x="3832" y="4194"/>
              <a:ext cx="35" cy="39"/>
            </a:xfrm>
            <a:custGeom>
              <a:avLst/>
              <a:gdLst>
                <a:gd name="T0" fmla="*/ 0 w 20"/>
                <a:gd name="T1" fmla="*/ 0 h 23"/>
                <a:gd name="T2" fmla="*/ 1 w 20"/>
                <a:gd name="T3" fmla="*/ 0 h 23"/>
                <a:gd name="T4" fmla="*/ 2 w 20"/>
                <a:gd name="T5" fmla="*/ 0 h 23"/>
                <a:gd name="T6" fmla="*/ 3 w 20"/>
                <a:gd name="T7" fmla="*/ 0 h 23"/>
                <a:gd name="T8" fmla="*/ 10 w 20"/>
                <a:gd name="T9" fmla="*/ 17 h 23"/>
                <a:gd name="T10" fmla="*/ 10 w 20"/>
                <a:gd name="T11" fmla="*/ 17 h 23"/>
                <a:gd name="T12" fmla="*/ 18 w 20"/>
                <a:gd name="T13" fmla="*/ 0 h 23"/>
                <a:gd name="T14" fmla="*/ 18 w 20"/>
                <a:gd name="T15" fmla="*/ 0 h 23"/>
                <a:gd name="T16" fmla="*/ 19 w 20"/>
                <a:gd name="T17" fmla="*/ 0 h 23"/>
                <a:gd name="T18" fmla="*/ 20 w 20"/>
                <a:gd name="T19" fmla="*/ 0 h 23"/>
                <a:gd name="T20" fmla="*/ 20 w 20"/>
                <a:gd name="T21" fmla="*/ 23 h 23"/>
                <a:gd name="T22" fmla="*/ 19 w 20"/>
                <a:gd name="T23" fmla="*/ 23 h 23"/>
                <a:gd name="T24" fmla="*/ 18 w 20"/>
                <a:gd name="T25" fmla="*/ 23 h 23"/>
                <a:gd name="T26" fmla="*/ 18 w 20"/>
                <a:gd name="T27" fmla="*/ 23 h 23"/>
                <a:gd name="T28" fmla="*/ 18 w 20"/>
                <a:gd name="T29" fmla="*/ 5 h 23"/>
                <a:gd name="T30" fmla="*/ 18 w 20"/>
                <a:gd name="T31" fmla="*/ 5 h 23"/>
                <a:gd name="T32" fmla="*/ 11 w 20"/>
                <a:gd name="T33" fmla="*/ 20 h 23"/>
                <a:gd name="T34" fmla="*/ 10 w 20"/>
                <a:gd name="T35" fmla="*/ 20 h 23"/>
                <a:gd name="T36" fmla="*/ 10 w 20"/>
                <a:gd name="T37" fmla="*/ 20 h 23"/>
                <a:gd name="T38" fmla="*/ 9 w 20"/>
                <a:gd name="T39" fmla="*/ 20 h 23"/>
                <a:gd name="T40" fmla="*/ 2 w 20"/>
                <a:gd name="T41" fmla="*/ 5 h 23"/>
                <a:gd name="T42" fmla="*/ 2 w 20"/>
                <a:gd name="T43" fmla="*/ 5 h 23"/>
                <a:gd name="T44" fmla="*/ 2 w 20"/>
                <a:gd name="T45" fmla="*/ 23 h 23"/>
                <a:gd name="T46" fmla="*/ 2 w 20"/>
                <a:gd name="T47" fmla="*/ 23 h 23"/>
                <a:gd name="T48" fmla="*/ 1 w 20"/>
                <a:gd name="T49" fmla="*/ 23 h 23"/>
                <a:gd name="T50" fmla="*/ 0 w 20"/>
                <a:gd name="T51" fmla="*/ 23 h 23"/>
                <a:gd name="T52" fmla="*/ 0 w 20"/>
                <a:gd name="T5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23">
                  <a:moveTo>
                    <a:pt x="0" y="0"/>
                  </a:moveTo>
                  <a:cubicBezTo>
                    <a:pt x="0" y="0"/>
                    <a:pt x="1" y="0"/>
                    <a:pt x="1" y="0"/>
                  </a:cubicBezTo>
                  <a:cubicBezTo>
                    <a:pt x="2" y="0"/>
                    <a:pt x="2" y="0"/>
                    <a:pt x="2" y="0"/>
                  </a:cubicBezTo>
                  <a:cubicBezTo>
                    <a:pt x="2" y="0"/>
                    <a:pt x="2" y="0"/>
                    <a:pt x="3" y="0"/>
                  </a:cubicBezTo>
                  <a:cubicBezTo>
                    <a:pt x="10" y="17"/>
                    <a:pt x="10" y="17"/>
                    <a:pt x="10" y="17"/>
                  </a:cubicBezTo>
                  <a:cubicBezTo>
                    <a:pt x="10" y="17"/>
                    <a:pt x="10" y="17"/>
                    <a:pt x="10" y="17"/>
                  </a:cubicBezTo>
                  <a:cubicBezTo>
                    <a:pt x="18" y="0"/>
                    <a:pt x="18" y="0"/>
                    <a:pt x="18" y="0"/>
                  </a:cubicBezTo>
                  <a:cubicBezTo>
                    <a:pt x="18" y="0"/>
                    <a:pt x="18" y="0"/>
                    <a:pt x="18" y="0"/>
                  </a:cubicBezTo>
                  <a:cubicBezTo>
                    <a:pt x="19" y="0"/>
                    <a:pt x="19" y="0"/>
                    <a:pt x="19" y="0"/>
                  </a:cubicBezTo>
                  <a:cubicBezTo>
                    <a:pt x="20" y="0"/>
                    <a:pt x="20" y="0"/>
                    <a:pt x="20" y="0"/>
                  </a:cubicBezTo>
                  <a:cubicBezTo>
                    <a:pt x="20" y="23"/>
                    <a:pt x="20" y="23"/>
                    <a:pt x="20" y="23"/>
                  </a:cubicBezTo>
                  <a:cubicBezTo>
                    <a:pt x="20" y="23"/>
                    <a:pt x="20" y="23"/>
                    <a:pt x="19" y="23"/>
                  </a:cubicBezTo>
                  <a:cubicBezTo>
                    <a:pt x="18" y="23"/>
                    <a:pt x="18" y="23"/>
                    <a:pt x="18" y="23"/>
                  </a:cubicBezTo>
                  <a:cubicBezTo>
                    <a:pt x="18" y="23"/>
                    <a:pt x="18" y="23"/>
                    <a:pt x="18" y="23"/>
                  </a:cubicBezTo>
                  <a:cubicBezTo>
                    <a:pt x="18" y="5"/>
                    <a:pt x="18" y="5"/>
                    <a:pt x="18" y="5"/>
                  </a:cubicBezTo>
                  <a:cubicBezTo>
                    <a:pt x="18" y="5"/>
                    <a:pt x="18" y="5"/>
                    <a:pt x="18" y="5"/>
                  </a:cubicBezTo>
                  <a:cubicBezTo>
                    <a:pt x="11" y="20"/>
                    <a:pt x="11" y="20"/>
                    <a:pt x="11" y="20"/>
                  </a:cubicBezTo>
                  <a:cubicBezTo>
                    <a:pt x="11" y="20"/>
                    <a:pt x="11" y="20"/>
                    <a:pt x="10" y="20"/>
                  </a:cubicBezTo>
                  <a:cubicBezTo>
                    <a:pt x="10" y="20"/>
                    <a:pt x="10" y="20"/>
                    <a:pt x="10" y="20"/>
                  </a:cubicBezTo>
                  <a:cubicBezTo>
                    <a:pt x="9" y="20"/>
                    <a:pt x="9" y="20"/>
                    <a:pt x="9" y="20"/>
                  </a:cubicBezTo>
                  <a:cubicBezTo>
                    <a:pt x="2" y="5"/>
                    <a:pt x="2" y="5"/>
                    <a:pt x="2" y="5"/>
                  </a:cubicBezTo>
                  <a:cubicBezTo>
                    <a:pt x="2" y="5"/>
                    <a:pt x="2" y="5"/>
                    <a:pt x="2" y="5"/>
                  </a:cubicBezTo>
                  <a:cubicBezTo>
                    <a:pt x="2" y="23"/>
                    <a:pt x="2" y="23"/>
                    <a:pt x="2" y="23"/>
                  </a:cubicBezTo>
                  <a:cubicBezTo>
                    <a:pt x="2" y="23"/>
                    <a:pt x="2" y="23"/>
                    <a:pt x="2" y="23"/>
                  </a:cubicBezTo>
                  <a:cubicBezTo>
                    <a:pt x="1" y="23"/>
                    <a:pt x="1" y="23"/>
                    <a:pt x="1" y="23"/>
                  </a:cubicBezTo>
                  <a:cubicBezTo>
                    <a:pt x="1"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2" name="Freeform 50"/>
            <p:cNvSpPr>
              <a:spLocks noEditPoints="1"/>
            </p:cNvSpPr>
            <p:nvPr userDrawn="1"/>
          </p:nvSpPr>
          <p:spPr bwMode="auto">
            <a:xfrm>
              <a:off x="3885" y="4194"/>
              <a:ext cx="31" cy="39"/>
            </a:xfrm>
            <a:custGeom>
              <a:avLst/>
              <a:gdLst>
                <a:gd name="T0" fmla="*/ 8 w 18"/>
                <a:gd name="T1" fmla="*/ 0 h 23"/>
                <a:gd name="T2" fmla="*/ 8 w 18"/>
                <a:gd name="T3" fmla="*/ 0 h 23"/>
                <a:gd name="T4" fmla="*/ 9 w 18"/>
                <a:gd name="T5" fmla="*/ 0 h 23"/>
                <a:gd name="T6" fmla="*/ 10 w 18"/>
                <a:gd name="T7" fmla="*/ 0 h 23"/>
                <a:gd name="T8" fmla="*/ 18 w 18"/>
                <a:gd name="T9" fmla="*/ 23 h 23"/>
                <a:gd name="T10" fmla="*/ 18 w 18"/>
                <a:gd name="T11" fmla="*/ 23 h 23"/>
                <a:gd name="T12" fmla="*/ 16 w 18"/>
                <a:gd name="T13" fmla="*/ 23 h 23"/>
                <a:gd name="T14" fmla="*/ 16 w 18"/>
                <a:gd name="T15" fmla="*/ 23 h 23"/>
                <a:gd name="T16" fmla="*/ 14 w 18"/>
                <a:gd name="T17" fmla="*/ 17 h 23"/>
                <a:gd name="T18" fmla="*/ 4 w 18"/>
                <a:gd name="T19" fmla="*/ 17 h 23"/>
                <a:gd name="T20" fmla="*/ 2 w 18"/>
                <a:gd name="T21" fmla="*/ 23 h 23"/>
                <a:gd name="T22" fmla="*/ 1 w 18"/>
                <a:gd name="T23" fmla="*/ 23 h 23"/>
                <a:gd name="T24" fmla="*/ 0 w 18"/>
                <a:gd name="T25" fmla="*/ 23 h 23"/>
                <a:gd name="T26" fmla="*/ 0 w 18"/>
                <a:gd name="T27" fmla="*/ 23 h 23"/>
                <a:gd name="T28" fmla="*/ 8 w 18"/>
                <a:gd name="T29" fmla="*/ 0 h 23"/>
                <a:gd name="T30" fmla="*/ 13 w 18"/>
                <a:gd name="T31" fmla="*/ 15 h 23"/>
                <a:gd name="T32" fmla="*/ 9 w 18"/>
                <a:gd name="T33" fmla="*/ 3 h 23"/>
                <a:gd name="T34" fmla="*/ 9 w 18"/>
                <a:gd name="T35" fmla="*/ 3 h 23"/>
                <a:gd name="T36" fmla="*/ 4 w 18"/>
                <a:gd name="T37" fmla="*/ 15 h 23"/>
                <a:gd name="T38" fmla="*/ 13 w 18"/>
                <a:gd name="T3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3">
                  <a:moveTo>
                    <a:pt x="8" y="0"/>
                  </a:moveTo>
                  <a:cubicBezTo>
                    <a:pt x="8" y="0"/>
                    <a:pt x="8" y="0"/>
                    <a:pt x="8" y="0"/>
                  </a:cubicBezTo>
                  <a:cubicBezTo>
                    <a:pt x="9" y="0"/>
                    <a:pt x="9" y="0"/>
                    <a:pt x="9" y="0"/>
                  </a:cubicBezTo>
                  <a:cubicBezTo>
                    <a:pt x="10" y="0"/>
                    <a:pt x="10" y="0"/>
                    <a:pt x="10" y="0"/>
                  </a:cubicBezTo>
                  <a:cubicBezTo>
                    <a:pt x="18" y="23"/>
                    <a:pt x="18" y="23"/>
                    <a:pt x="18" y="23"/>
                  </a:cubicBezTo>
                  <a:cubicBezTo>
                    <a:pt x="18" y="23"/>
                    <a:pt x="18" y="23"/>
                    <a:pt x="18" y="23"/>
                  </a:cubicBezTo>
                  <a:cubicBezTo>
                    <a:pt x="16" y="23"/>
                    <a:pt x="16" y="23"/>
                    <a:pt x="16" y="23"/>
                  </a:cubicBezTo>
                  <a:cubicBezTo>
                    <a:pt x="16" y="23"/>
                    <a:pt x="16" y="23"/>
                    <a:pt x="16" y="23"/>
                  </a:cubicBezTo>
                  <a:cubicBezTo>
                    <a:pt x="14" y="17"/>
                    <a:pt x="14" y="17"/>
                    <a:pt x="14" y="17"/>
                  </a:cubicBezTo>
                  <a:cubicBezTo>
                    <a:pt x="4" y="17"/>
                    <a:pt x="4" y="17"/>
                    <a:pt x="4" y="17"/>
                  </a:cubicBezTo>
                  <a:cubicBezTo>
                    <a:pt x="2" y="23"/>
                    <a:pt x="2" y="23"/>
                    <a:pt x="2" y="23"/>
                  </a:cubicBezTo>
                  <a:cubicBezTo>
                    <a:pt x="2" y="23"/>
                    <a:pt x="1" y="23"/>
                    <a:pt x="1" y="23"/>
                  </a:cubicBezTo>
                  <a:cubicBezTo>
                    <a:pt x="0" y="23"/>
                    <a:pt x="0" y="23"/>
                    <a:pt x="0" y="23"/>
                  </a:cubicBezTo>
                  <a:cubicBezTo>
                    <a:pt x="0" y="23"/>
                    <a:pt x="0" y="23"/>
                    <a:pt x="0" y="23"/>
                  </a:cubicBezTo>
                  <a:lnTo>
                    <a:pt x="8" y="0"/>
                  </a:lnTo>
                  <a:close/>
                  <a:moveTo>
                    <a:pt x="13" y="15"/>
                  </a:moveTo>
                  <a:cubicBezTo>
                    <a:pt x="9" y="3"/>
                    <a:pt x="9" y="3"/>
                    <a:pt x="9" y="3"/>
                  </a:cubicBezTo>
                  <a:cubicBezTo>
                    <a:pt x="9" y="3"/>
                    <a:pt x="9" y="3"/>
                    <a:pt x="9" y="3"/>
                  </a:cubicBezTo>
                  <a:cubicBezTo>
                    <a:pt x="4" y="15"/>
                    <a:pt x="4" y="15"/>
                    <a:pt x="4" y="15"/>
                  </a:cubicBezTo>
                  <a:lnTo>
                    <a:pt x="13" y="15"/>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3" name="Freeform 51"/>
            <p:cNvSpPr>
              <a:spLocks noEditPoints="1"/>
            </p:cNvSpPr>
            <p:nvPr userDrawn="1"/>
          </p:nvSpPr>
          <p:spPr bwMode="auto">
            <a:xfrm>
              <a:off x="3935" y="4194"/>
              <a:ext cx="27" cy="39"/>
            </a:xfrm>
            <a:custGeom>
              <a:avLst/>
              <a:gdLst>
                <a:gd name="T0" fmla="*/ 14 w 16"/>
                <a:gd name="T1" fmla="*/ 23 h 23"/>
                <a:gd name="T2" fmla="*/ 13 w 16"/>
                <a:gd name="T3" fmla="*/ 23 h 23"/>
                <a:gd name="T4" fmla="*/ 8 w 16"/>
                <a:gd name="T5" fmla="*/ 13 h 23"/>
                <a:gd name="T6" fmla="*/ 8 w 16"/>
                <a:gd name="T7" fmla="*/ 13 h 23"/>
                <a:gd name="T8" fmla="*/ 2 w 16"/>
                <a:gd name="T9" fmla="*/ 13 h 23"/>
                <a:gd name="T10" fmla="*/ 2 w 16"/>
                <a:gd name="T11" fmla="*/ 13 h 23"/>
                <a:gd name="T12" fmla="*/ 2 w 16"/>
                <a:gd name="T13" fmla="*/ 23 h 23"/>
                <a:gd name="T14" fmla="*/ 2 w 16"/>
                <a:gd name="T15" fmla="*/ 23 h 23"/>
                <a:gd name="T16" fmla="*/ 0 w 16"/>
                <a:gd name="T17" fmla="*/ 23 h 23"/>
                <a:gd name="T18" fmla="*/ 0 w 16"/>
                <a:gd name="T19" fmla="*/ 23 h 23"/>
                <a:gd name="T20" fmla="*/ 0 w 16"/>
                <a:gd name="T21" fmla="*/ 0 h 23"/>
                <a:gd name="T22" fmla="*/ 0 w 16"/>
                <a:gd name="T23" fmla="*/ 0 h 23"/>
                <a:gd name="T24" fmla="*/ 8 w 16"/>
                <a:gd name="T25" fmla="*/ 0 h 23"/>
                <a:gd name="T26" fmla="*/ 15 w 16"/>
                <a:gd name="T27" fmla="*/ 7 h 23"/>
                <a:gd name="T28" fmla="*/ 10 w 16"/>
                <a:gd name="T29" fmla="*/ 13 h 23"/>
                <a:gd name="T30" fmla="*/ 15 w 16"/>
                <a:gd name="T31" fmla="*/ 23 h 23"/>
                <a:gd name="T32" fmla="*/ 15 w 16"/>
                <a:gd name="T33" fmla="*/ 23 h 23"/>
                <a:gd name="T34" fmla="*/ 14 w 16"/>
                <a:gd name="T35" fmla="*/ 23 h 23"/>
                <a:gd name="T36" fmla="*/ 13 w 16"/>
                <a:gd name="T37" fmla="*/ 7 h 23"/>
                <a:gd name="T38" fmla="*/ 8 w 16"/>
                <a:gd name="T39" fmla="*/ 2 h 23"/>
                <a:gd name="T40" fmla="*/ 2 w 16"/>
                <a:gd name="T41" fmla="*/ 2 h 23"/>
                <a:gd name="T42" fmla="*/ 2 w 16"/>
                <a:gd name="T43" fmla="*/ 2 h 23"/>
                <a:gd name="T44" fmla="*/ 2 w 16"/>
                <a:gd name="T45" fmla="*/ 11 h 23"/>
                <a:gd name="T46" fmla="*/ 2 w 16"/>
                <a:gd name="T47" fmla="*/ 11 h 23"/>
                <a:gd name="T48" fmla="*/ 8 w 16"/>
                <a:gd name="T49" fmla="*/ 11 h 23"/>
                <a:gd name="T50" fmla="*/ 13 w 16"/>
                <a:gd name="T51"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3">
                  <a:moveTo>
                    <a:pt x="14" y="23"/>
                  </a:moveTo>
                  <a:cubicBezTo>
                    <a:pt x="13" y="23"/>
                    <a:pt x="13" y="23"/>
                    <a:pt x="13" y="23"/>
                  </a:cubicBezTo>
                  <a:cubicBezTo>
                    <a:pt x="8" y="13"/>
                    <a:pt x="8" y="13"/>
                    <a:pt x="8" y="13"/>
                  </a:cubicBezTo>
                  <a:cubicBezTo>
                    <a:pt x="8" y="13"/>
                    <a:pt x="8" y="13"/>
                    <a:pt x="8" y="13"/>
                  </a:cubicBezTo>
                  <a:cubicBezTo>
                    <a:pt x="2" y="13"/>
                    <a:pt x="2" y="13"/>
                    <a:pt x="2" y="13"/>
                  </a:cubicBezTo>
                  <a:cubicBezTo>
                    <a:pt x="2" y="13"/>
                    <a:pt x="2" y="13"/>
                    <a:pt x="2" y="13"/>
                  </a:cubicBezTo>
                  <a:cubicBezTo>
                    <a:pt x="2" y="23"/>
                    <a:pt x="2" y="23"/>
                    <a:pt x="2" y="23"/>
                  </a:cubicBezTo>
                  <a:cubicBezTo>
                    <a:pt x="2" y="23"/>
                    <a:pt x="2" y="23"/>
                    <a:pt x="2" y="23"/>
                  </a:cubicBezTo>
                  <a:cubicBezTo>
                    <a:pt x="0" y="23"/>
                    <a:pt x="0" y="23"/>
                    <a:pt x="0" y="23"/>
                  </a:cubicBezTo>
                  <a:cubicBezTo>
                    <a:pt x="0" y="23"/>
                    <a:pt x="0" y="23"/>
                    <a:pt x="0" y="23"/>
                  </a:cubicBezTo>
                  <a:cubicBezTo>
                    <a:pt x="0" y="0"/>
                    <a:pt x="0" y="0"/>
                    <a:pt x="0" y="0"/>
                  </a:cubicBezTo>
                  <a:cubicBezTo>
                    <a:pt x="0" y="0"/>
                    <a:pt x="0" y="0"/>
                    <a:pt x="0" y="0"/>
                  </a:cubicBezTo>
                  <a:cubicBezTo>
                    <a:pt x="8" y="0"/>
                    <a:pt x="8" y="0"/>
                    <a:pt x="8" y="0"/>
                  </a:cubicBezTo>
                  <a:cubicBezTo>
                    <a:pt x="12" y="0"/>
                    <a:pt x="15" y="3"/>
                    <a:pt x="15" y="7"/>
                  </a:cubicBezTo>
                  <a:cubicBezTo>
                    <a:pt x="15" y="10"/>
                    <a:pt x="13" y="12"/>
                    <a:pt x="10" y="13"/>
                  </a:cubicBezTo>
                  <a:cubicBezTo>
                    <a:pt x="15" y="23"/>
                    <a:pt x="15" y="23"/>
                    <a:pt x="15" y="23"/>
                  </a:cubicBezTo>
                  <a:cubicBezTo>
                    <a:pt x="16" y="23"/>
                    <a:pt x="15" y="23"/>
                    <a:pt x="15" y="23"/>
                  </a:cubicBezTo>
                  <a:lnTo>
                    <a:pt x="14" y="23"/>
                  </a:lnTo>
                  <a:close/>
                  <a:moveTo>
                    <a:pt x="13" y="7"/>
                  </a:moveTo>
                  <a:cubicBezTo>
                    <a:pt x="13" y="4"/>
                    <a:pt x="11" y="2"/>
                    <a:pt x="8" y="2"/>
                  </a:cubicBezTo>
                  <a:cubicBezTo>
                    <a:pt x="2" y="2"/>
                    <a:pt x="2" y="2"/>
                    <a:pt x="2" y="2"/>
                  </a:cubicBezTo>
                  <a:cubicBezTo>
                    <a:pt x="2" y="2"/>
                    <a:pt x="2" y="2"/>
                    <a:pt x="2" y="2"/>
                  </a:cubicBezTo>
                  <a:cubicBezTo>
                    <a:pt x="2" y="11"/>
                    <a:pt x="2" y="11"/>
                    <a:pt x="2" y="11"/>
                  </a:cubicBezTo>
                  <a:cubicBezTo>
                    <a:pt x="2" y="11"/>
                    <a:pt x="2" y="11"/>
                    <a:pt x="2" y="11"/>
                  </a:cubicBezTo>
                  <a:cubicBezTo>
                    <a:pt x="8" y="11"/>
                    <a:pt x="8" y="11"/>
                    <a:pt x="8" y="11"/>
                  </a:cubicBezTo>
                  <a:cubicBezTo>
                    <a:pt x="11" y="11"/>
                    <a:pt x="13" y="9"/>
                    <a:pt x="13" y="7"/>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4" name="Freeform 52"/>
            <p:cNvSpPr>
              <a:spLocks/>
            </p:cNvSpPr>
            <p:nvPr userDrawn="1"/>
          </p:nvSpPr>
          <p:spPr bwMode="auto">
            <a:xfrm>
              <a:off x="3983" y="4194"/>
              <a:ext cx="27" cy="39"/>
            </a:xfrm>
            <a:custGeom>
              <a:avLst/>
              <a:gdLst>
                <a:gd name="T0" fmla="*/ 0 w 16"/>
                <a:gd name="T1" fmla="*/ 0 h 23"/>
                <a:gd name="T2" fmla="*/ 0 w 16"/>
                <a:gd name="T3" fmla="*/ 0 h 23"/>
                <a:gd name="T4" fmla="*/ 1 w 16"/>
                <a:gd name="T5" fmla="*/ 0 h 23"/>
                <a:gd name="T6" fmla="*/ 2 w 16"/>
                <a:gd name="T7" fmla="*/ 0 h 23"/>
                <a:gd name="T8" fmla="*/ 2 w 16"/>
                <a:gd name="T9" fmla="*/ 14 h 23"/>
                <a:gd name="T10" fmla="*/ 13 w 16"/>
                <a:gd name="T11" fmla="*/ 0 h 23"/>
                <a:gd name="T12" fmla="*/ 13 w 16"/>
                <a:gd name="T13" fmla="*/ 0 h 23"/>
                <a:gd name="T14" fmla="*/ 15 w 16"/>
                <a:gd name="T15" fmla="*/ 0 h 23"/>
                <a:gd name="T16" fmla="*/ 15 w 16"/>
                <a:gd name="T17" fmla="*/ 1 h 23"/>
                <a:gd name="T18" fmla="*/ 8 w 16"/>
                <a:gd name="T19" fmla="*/ 9 h 23"/>
                <a:gd name="T20" fmla="*/ 15 w 16"/>
                <a:gd name="T21" fmla="*/ 23 h 23"/>
                <a:gd name="T22" fmla="*/ 15 w 16"/>
                <a:gd name="T23" fmla="*/ 23 h 23"/>
                <a:gd name="T24" fmla="*/ 14 w 16"/>
                <a:gd name="T25" fmla="*/ 23 h 23"/>
                <a:gd name="T26" fmla="*/ 13 w 16"/>
                <a:gd name="T27" fmla="*/ 23 h 23"/>
                <a:gd name="T28" fmla="*/ 6 w 16"/>
                <a:gd name="T29" fmla="*/ 11 h 23"/>
                <a:gd name="T30" fmla="*/ 2 w 16"/>
                <a:gd name="T31" fmla="*/ 16 h 23"/>
                <a:gd name="T32" fmla="*/ 2 w 16"/>
                <a:gd name="T33" fmla="*/ 23 h 23"/>
                <a:gd name="T34" fmla="*/ 1 w 16"/>
                <a:gd name="T35" fmla="*/ 23 h 23"/>
                <a:gd name="T36" fmla="*/ 0 w 16"/>
                <a:gd name="T37" fmla="*/ 23 h 23"/>
                <a:gd name="T38" fmla="*/ 0 w 16"/>
                <a:gd name="T39" fmla="*/ 23 h 23"/>
                <a:gd name="T40" fmla="*/ 0 w 16"/>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3">
                  <a:moveTo>
                    <a:pt x="0" y="0"/>
                  </a:moveTo>
                  <a:cubicBezTo>
                    <a:pt x="0" y="0"/>
                    <a:pt x="0" y="0"/>
                    <a:pt x="0" y="0"/>
                  </a:cubicBezTo>
                  <a:cubicBezTo>
                    <a:pt x="1" y="0"/>
                    <a:pt x="1" y="0"/>
                    <a:pt x="1" y="0"/>
                  </a:cubicBezTo>
                  <a:cubicBezTo>
                    <a:pt x="1" y="0"/>
                    <a:pt x="2" y="0"/>
                    <a:pt x="2" y="0"/>
                  </a:cubicBezTo>
                  <a:cubicBezTo>
                    <a:pt x="2" y="14"/>
                    <a:pt x="2" y="14"/>
                    <a:pt x="2" y="14"/>
                  </a:cubicBezTo>
                  <a:cubicBezTo>
                    <a:pt x="13" y="0"/>
                    <a:pt x="13" y="0"/>
                    <a:pt x="13" y="0"/>
                  </a:cubicBezTo>
                  <a:cubicBezTo>
                    <a:pt x="13" y="0"/>
                    <a:pt x="13" y="0"/>
                    <a:pt x="13" y="0"/>
                  </a:cubicBezTo>
                  <a:cubicBezTo>
                    <a:pt x="15" y="0"/>
                    <a:pt x="15" y="0"/>
                    <a:pt x="15" y="0"/>
                  </a:cubicBezTo>
                  <a:cubicBezTo>
                    <a:pt x="15" y="0"/>
                    <a:pt x="15" y="0"/>
                    <a:pt x="15" y="1"/>
                  </a:cubicBezTo>
                  <a:cubicBezTo>
                    <a:pt x="8" y="9"/>
                    <a:pt x="8" y="9"/>
                    <a:pt x="8" y="9"/>
                  </a:cubicBezTo>
                  <a:cubicBezTo>
                    <a:pt x="15" y="23"/>
                    <a:pt x="15" y="23"/>
                    <a:pt x="15" y="23"/>
                  </a:cubicBezTo>
                  <a:cubicBezTo>
                    <a:pt x="16" y="23"/>
                    <a:pt x="16" y="23"/>
                    <a:pt x="15" y="23"/>
                  </a:cubicBezTo>
                  <a:cubicBezTo>
                    <a:pt x="14" y="23"/>
                    <a:pt x="14" y="23"/>
                    <a:pt x="14" y="23"/>
                  </a:cubicBezTo>
                  <a:cubicBezTo>
                    <a:pt x="14" y="23"/>
                    <a:pt x="13" y="23"/>
                    <a:pt x="13" y="23"/>
                  </a:cubicBezTo>
                  <a:cubicBezTo>
                    <a:pt x="6" y="11"/>
                    <a:pt x="6" y="11"/>
                    <a:pt x="6" y="11"/>
                  </a:cubicBezTo>
                  <a:cubicBezTo>
                    <a:pt x="2" y="16"/>
                    <a:pt x="2" y="16"/>
                    <a:pt x="2" y="16"/>
                  </a:cubicBezTo>
                  <a:cubicBezTo>
                    <a:pt x="2" y="23"/>
                    <a:pt x="2" y="23"/>
                    <a:pt x="2" y="23"/>
                  </a:cubicBezTo>
                  <a:cubicBezTo>
                    <a:pt x="2" y="23"/>
                    <a:pt x="1" y="23"/>
                    <a:pt x="1"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5" name="Freeform 53"/>
            <p:cNvSpPr>
              <a:spLocks/>
            </p:cNvSpPr>
            <p:nvPr userDrawn="1"/>
          </p:nvSpPr>
          <p:spPr bwMode="auto">
            <a:xfrm>
              <a:off x="3832" y="3731"/>
              <a:ext cx="132" cy="259"/>
            </a:xfrm>
            <a:custGeom>
              <a:avLst/>
              <a:gdLst>
                <a:gd name="T0" fmla="*/ 77 w 77"/>
                <a:gd name="T1" fmla="*/ 123 h 151"/>
                <a:gd name="T2" fmla="*/ 61 w 77"/>
                <a:gd name="T3" fmla="*/ 115 h 151"/>
                <a:gd name="T4" fmla="*/ 46 w 77"/>
                <a:gd name="T5" fmla="*/ 52 h 151"/>
                <a:gd name="T6" fmla="*/ 54 w 77"/>
                <a:gd name="T7" fmla="*/ 0 h 151"/>
                <a:gd name="T8" fmla="*/ 53 w 77"/>
                <a:gd name="T9" fmla="*/ 0 h 151"/>
                <a:gd name="T10" fmla="*/ 30 w 77"/>
                <a:gd name="T11" fmla="*/ 57 h 151"/>
                <a:gd name="T12" fmla="*/ 45 w 77"/>
                <a:gd name="T13" fmla="*/ 151 h 151"/>
                <a:gd name="T14" fmla="*/ 77 w 77"/>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151">
                  <a:moveTo>
                    <a:pt x="77" y="123"/>
                  </a:moveTo>
                  <a:cubicBezTo>
                    <a:pt x="73" y="121"/>
                    <a:pt x="68" y="119"/>
                    <a:pt x="61" y="115"/>
                  </a:cubicBezTo>
                  <a:cubicBezTo>
                    <a:pt x="40" y="103"/>
                    <a:pt x="34" y="84"/>
                    <a:pt x="46" y="52"/>
                  </a:cubicBezTo>
                  <a:cubicBezTo>
                    <a:pt x="52" y="33"/>
                    <a:pt x="56" y="17"/>
                    <a:pt x="54" y="0"/>
                  </a:cubicBezTo>
                  <a:cubicBezTo>
                    <a:pt x="54" y="0"/>
                    <a:pt x="53" y="0"/>
                    <a:pt x="53" y="0"/>
                  </a:cubicBezTo>
                  <a:cubicBezTo>
                    <a:pt x="52" y="21"/>
                    <a:pt x="44" y="34"/>
                    <a:pt x="30" y="57"/>
                  </a:cubicBezTo>
                  <a:cubicBezTo>
                    <a:pt x="0" y="105"/>
                    <a:pt x="31" y="140"/>
                    <a:pt x="45" y="151"/>
                  </a:cubicBezTo>
                  <a:cubicBezTo>
                    <a:pt x="58" y="144"/>
                    <a:pt x="69" y="135"/>
                    <a:pt x="77" y="123"/>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6" name="Freeform 54"/>
            <p:cNvSpPr>
              <a:spLocks/>
            </p:cNvSpPr>
            <p:nvPr userDrawn="1"/>
          </p:nvSpPr>
          <p:spPr bwMode="auto">
            <a:xfrm>
              <a:off x="3755" y="3724"/>
              <a:ext cx="159" cy="281"/>
            </a:xfrm>
            <a:custGeom>
              <a:avLst/>
              <a:gdLst>
                <a:gd name="T0" fmla="*/ 61 w 93"/>
                <a:gd name="T1" fmla="*/ 59 h 164"/>
                <a:gd name="T2" fmla="*/ 93 w 93"/>
                <a:gd name="T3" fmla="*/ 1 h 164"/>
                <a:gd name="T4" fmla="*/ 93 w 93"/>
                <a:gd name="T5" fmla="*/ 0 h 164"/>
                <a:gd name="T6" fmla="*/ 39 w 93"/>
                <a:gd name="T7" fmla="*/ 58 h 164"/>
                <a:gd name="T8" fmla="*/ 12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2" y="19"/>
                    <a:pt x="93" y="1"/>
                  </a:cubicBezTo>
                  <a:cubicBezTo>
                    <a:pt x="93" y="0"/>
                    <a:pt x="93" y="0"/>
                    <a:pt x="93" y="0"/>
                  </a:cubicBezTo>
                  <a:cubicBezTo>
                    <a:pt x="87" y="23"/>
                    <a:pt x="74" y="34"/>
                    <a:pt x="39" y="58"/>
                  </a:cubicBezTo>
                  <a:cubicBezTo>
                    <a:pt x="0" y="83"/>
                    <a:pt x="2" y="127"/>
                    <a:pt x="12" y="154"/>
                  </a:cubicBezTo>
                  <a:cubicBezTo>
                    <a:pt x="24" y="160"/>
                    <a:pt x="37" y="164"/>
                    <a:pt x="51" y="164"/>
                  </a:cubicBezTo>
                  <a:cubicBezTo>
                    <a:pt x="54" y="164"/>
                    <a:pt x="57" y="164"/>
                    <a:pt x="60" y="163"/>
                  </a:cubicBezTo>
                  <a:cubicBezTo>
                    <a:pt x="33" y="122"/>
                    <a:pt x="35" y="90"/>
                    <a:pt x="61" y="5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7" name="Freeform 55"/>
            <p:cNvSpPr>
              <a:spLocks/>
            </p:cNvSpPr>
            <p:nvPr userDrawn="1"/>
          </p:nvSpPr>
          <p:spPr bwMode="auto">
            <a:xfrm>
              <a:off x="3694" y="3721"/>
              <a:ext cx="212" cy="228"/>
            </a:xfrm>
            <a:custGeom>
              <a:avLst/>
              <a:gdLst>
                <a:gd name="T0" fmla="*/ 83 w 124"/>
                <a:gd name="T1" fmla="*/ 41 h 133"/>
                <a:gd name="T2" fmla="*/ 124 w 124"/>
                <a:gd name="T3" fmla="*/ 0 h 133"/>
                <a:gd name="T4" fmla="*/ 124 w 124"/>
                <a:gd name="T5" fmla="*/ 0 h 133"/>
                <a:gd name="T6" fmla="*/ 52 w 124"/>
                <a:gd name="T7" fmla="*/ 32 h 133"/>
                <a:gd name="T8" fmla="*/ 2 w 124"/>
                <a:gd name="T9" fmla="*/ 64 h 133"/>
                <a:gd name="T10" fmla="*/ 0 w 124"/>
                <a:gd name="T11" fmla="*/ 79 h 133"/>
                <a:gd name="T12" fmla="*/ 20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9" y="30"/>
                    <a:pt x="121" y="13"/>
                    <a:pt x="124" y="0"/>
                  </a:cubicBezTo>
                  <a:cubicBezTo>
                    <a:pt x="124" y="0"/>
                    <a:pt x="124" y="0"/>
                    <a:pt x="124" y="0"/>
                  </a:cubicBezTo>
                  <a:cubicBezTo>
                    <a:pt x="112" y="23"/>
                    <a:pt x="90" y="27"/>
                    <a:pt x="52" y="32"/>
                  </a:cubicBezTo>
                  <a:cubicBezTo>
                    <a:pt x="30" y="35"/>
                    <a:pt x="12" y="48"/>
                    <a:pt x="2" y="64"/>
                  </a:cubicBezTo>
                  <a:cubicBezTo>
                    <a:pt x="1" y="69"/>
                    <a:pt x="0" y="74"/>
                    <a:pt x="0" y="79"/>
                  </a:cubicBezTo>
                  <a:cubicBezTo>
                    <a:pt x="0" y="99"/>
                    <a:pt x="8" y="118"/>
                    <a:pt x="20" y="133"/>
                  </a:cubicBezTo>
                  <a:cubicBezTo>
                    <a:pt x="19" y="68"/>
                    <a:pt x="52" y="54"/>
                    <a:pt x="83" y="41"/>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 id="2147484056" r:id="rId14"/>
    <p:sldLayoutId id="2147484057" r:id="rId15"/>
    <p:sldLayoutId id="2147484058" r:id="rId16"/>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0" indent="0" algn="l" defTabSz="914318" rtl="0" eaLnBrk="1" latinLnBrk="0" hangingPunct="1">
        <a:lnSpc>
          <a:spcPct val="120000"/>
        </a:lnSpc>
        <a:spcBef>
          <a:spcPts val="1000"/>
        </a:spcBef>
        <a:buFont typeface="Arial" panose="020B0604020202020204" pitchFamily="34" charset="0"/>
        <a:buNone/>
        <a:defRPr sz="1600" kern="1200" spc="0">
          <a:solidFill>
            <a:schemeClr val="tx1"/>
          </a:solidFill>
          <a:latin typeface="+mn-lt"/>
          <a:ea typeface="+mn-ea"/>
          <a:cs typeface="+mn-cs"/>
        </a:defRPr>
      </a:lvl1pPr>
      <a:lvl2pPr marL="0" indent="0" algn="l" defTabSz="914318" rtl="0" eaLnBrk="1" latinLnBrk="0" hangingPunct="1">
        <a:lnSpc>
          <a:spcPct val="120000"/>
        </a:lnSpc>
        <a:spcBef>
          <a:spcPts val="499"/>
        </a:spcBef>
        <a:buFont typeface="Arial" panose="020B0604020202020204" pitchFamily="34" charset="0"/>
        <a:buNone/>
        <a:defRPr sz="1400" kern="1200">
          <a:solidFill>
            <a:schemeClr val="tx1"/>
          </a:solidFill>
          <a:latin typeface="+mn-lt"/>
          <a:ea typeface="+mn-ea"/>
          <a:cs typeface="+mn-cs"/>
        </a:defRPr>
      </a:lvl2pPr>
      <a:lvl3pPr marL="0" indent="0" algn="l" defTabSz="914318" rtl="0" eaLnBrk="1" latinLnBrk="0" hangingPunct="1">
        <a:lnSpc>
          <a:spcPct val="12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2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2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6EACD397-EDAA-4559-A856-FB00933BC734}"/>
              </a:ext>
            </a:extLst>
          </p:cNvPr>
          <p:cNvSpPr>
            <a:spLocks noGrp="1"/>
          </p:cNvSpPr>
          <p:nvPr>
            <p:ph type="pic" sz="quarter" idx="11"/>
          </p:nvPr>
        </p:nvSpPr>
        <p:spPr>
          <a:xfrm>
            <a:off x="0" y="0"/>
            <a:ext cx="12192000" cy="6858000"/>
          </a:xfrm>
        </p:spPr>
      </p:sp>
      <p:sp>
        <p:nvSpPr>
          <p:cNvPr id="3" name="Titel 2">
            <a:extLst>
              <a:ext uri="{FF2B5EF4-FFF2-40B4-BE49-F238E27FC236}">
                <a16:creationId xmlns:a16="http://schemas.microsoft.com/office/drawing/2014/main" id="{5464E084-D5F1-4C4C-B3C6-842D1007D472}"/>
              </a:ext>
            </a:extLst>
          </p:cNvPr>
          <p:cNvSpPr>
            <a:spLocks noGrp="1"/>
          </p:cNvSpPr>
          <p:nvPr>
            <p:ph type="title"/>
          </p:nvPr>
        </p:nvSpPr>
        <p:spPr>
          <a:xfrm>
            <a:off x="2441575" y="2443743"/>
            <a:ext cx="7341129" cy="1036319"/>
          </a:xfrm>
        </p:spPr>
        <p:txBody>
          <a:bodyPr/>
          <a:lstStyle/>
          <a:p>
            <a:r>
              <a:rPr lang="da-DK" sz="5400" dirty="0"/>
              <a:t>FLOW CONTROL</a:t>
            </a:r>
            <a:br>
              <a:rPr lang="en-US" dirty="0">
                <a:latin typeface="+mj-ea"/>
                <a:cs typeface="+mj-ea"/>
              </a:rPr>
            </a:br>
            <a:br>
              <a:rPr lang="en-US" dirty="0">
                <a:latin typeface="+mj-ea"/>
                <a:cs typeface="+mj-ea"/>
              </a:rPr>
            </a:br>
            <a:endParaRPr lang="da-DK" sz="5400" dirty="0">
              <a:cs typeface="Arial"/>
            </a:endParaRPr>
          </a:p>
        </p:txBody>
      </p:sp>
      <p:sp>
        <p:nvSpPr>
          <p:cNvPr id="4" name="Pladsholder til tekst 3">
            <a:extLst>
              <a:ext uri="{FF2B5EF4-FFF2-40B4-BE49-F238E27FC236}">
                <a16:creationId xmlns:a16="http://schemas.microsoft.com/office/drawing/2014/main" id="{2BBF1823-2FEB-4386-BC8B-4E446CE052C7}"/>
              </a:ext>
            </a:extLst>
          </p:cNvPr>
          <p:cNvSpPr>
            <a:spLocks noGrp="1"/>
          </p:cNvSpPr>
          <p:nvPr>
            <p:ph type="body" sz="quarter" idx="12"/>
          </p:nvPr>
        </p:nvSpPr>
        <p:spPr>
          <a:xfrm>
            <a:off x="2441575" y="3594713"/>
            <a:ext cx="7341129" cy="412750"/>
          </a:xfrm>
        </p:spPr>
        <p:txBody>
          <a:bodyPr vert="horz" lIns="0" tIns="45720" rIns="0" bIns="45720" rtlCol="0" anchor="t">
            <a:noAutofit/>
          </a:bodyPr>
          <a:lstStyle/>
          <a:p>
            <a:r>
              <a:rPr lang="en-US" dirty="0">
                <a:solidFill>
                  <a:srgbClr val="002654"/>
                </a:solidFill>
                <a:latin typeface="Arial" panose="020B0604020202020204" pitchFamily="34" charset="0"/>
                <a:cs typeface="Arial" panose="020B0604020202020204" pitchFamily="34" charset="0"/>
              </a:rPr>
              <a:t>And general understanding about pumps</a:t>
            </a:r>
            <a:endParaRPr lang="da-DK" dirty="0"/>
          </a:p>
        </p:txBody>
      </p:sp>
      <p:sp>
        <p:nvSpPr>
          <p:cNvPr id="6" name="Tekstfelt 5">
            <a:extLst>
              <a:ext uri="{FF2B5EF4-FFF2-40B4-BE49-F238E27FC236}">
                <a16:creationId xmlns:a16="http://schemas.microsoft.com/office/drawing/2014/main" id="{9D5F1E34-FC32-46F9-9B1C-BB48D6B5290F}"/>
              </a:ext>
            </a:extLst>
          </p:cNvPr>
          <p:cNvSpPr txBox="1"/>
          <p:nvPr/>
        </p:nvSpPr>
        <p:spPr>
          <a:xfrm>
            <a:off x="7839075" y="5581650"/>
            <a:ext cx="3835400" cy="76944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AU" sz="1600" b="1" dirty="0"/>
              <a:t>P4 Student Presentation</a:t>
            </a:r>
            <a:endParaRPr lang="da-DK" sz="1600" b="1" dirty="0"/>
          </a:p>
          <a:p>
            <a:pPr algn="r"/>
            <a:r>
              <a:rPr lang="en-AU" sz="1400" dirty="0"/>
              <a:t>Group ED4-1</a:t>
            </a:r>
            <a:r>
              <a:rPr lang="en-AU" sz="1400" dirty="0">
                <a:latin typeface="Arial"/>
                <a:cs typeface="Arial"/>
              </a:rPr>
              <a:t>-F2018</a:t>
            </a:r>
            <a:br>
              <a:rPr lang="en-US" dirty="0">
                <a:latin typeface="+mn-ea"/>
                <a:cs typeface="+mn-ea"/>
              </a:rPr>
            </a:br>
            <a:r>
              <a:rPr lang="en-AU" sz="1400" dirty="0">
                <a:cs typeface="Arial"/>
              </a:rPr>
              <a:t>AAU Esbjerg</a:t>
            </a:r>
            <a:endParaRPr lang="en-AU" dirty="0">
              <a:cs typeface="Arial"/>
            </a:endParaRPr>
          </a:p>
        </p:txBody>
      </p:sp>
    </p:spTree>
    <p:extLst>
      <p:ext uri="{BB962C8B-B14F-4D97-AF65-F5344CB8AC3E}">
        <p14:creationId xmlns:p14="http://schemas.microsoft.com/office/powerpoint/2010/main" val="1685444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10</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STATIC MODEL VALIDATION</a:t>
            </a:r>
            <a:br>
              <a:rPr lang="da-DK" dirty="0">
                <a:cs typeface="Arial"/>
              </a:rPr>
            </a:br>
            <a:r>
              <a:rPr lang="da-DK" dirty="0">
                <a:cs typeface="Arial"/>
              </a:rPr>
              <a:t>POWER</a:t>
            </a:r>
            <a:endParaRPr lang="da-DK"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39006" y="1598711"/>
            <a:ext cx="6543778" cy="523220"/>
          </a:xfrm>
          <a:prstGeom prst="rect">
            <a:avLst/>
          </a:prstGeom>
          <a:noFill/>
        </p:spPr>
        <p:txBody>
          <a:bodyPr wrap="none" rtlCol="0">
            <a:spAutoFit/>
          </a:bodyPr>
          <a:lstStyle/>
          <a:p>
            <a:pPr algn="ctr"/>
            <a:r>
              <a:rPr lang="da-DK" sz="1400" b="1" dirty="0"/>
              <a:t>Mathematical </a:t>
            </a:r>
            <a:r>
              <a:rPr lang="da-DK" sz="1400" b="1" dirty="0" err="1"/>
              <a:t>steady-state</a:t>
            </a:r>
            <a:r>
              <a:rPr lang="da-DK" sz="1400" b="1" dirty="0"/>
              <a:t> model (lines) </a:t>
            </a:r>
            <a:r>
              <a:rPr lang="da-DK" sz="1400" b="1" dirty="0" err="1"/>
              <a:t>compared</a:t>
            </a:r>
            <a:r>
              <a:rPr lang="da-DK" sz="1400" b="1" dirty="0"/>
              <a:t> to </a:t>
            </a:r>
            <a:r>
              <a:rPr lang="da-DK" sz="1400" b="1" dirty="0" err="1"/>
              <a:t>measured</a:t>
            </a:r>
            <a:r>
              <a:rPr lang="da-DK" sz="1400" b="1" dirty="0"/>
              <a:t> data (</a:t>
            </a:r>
            <a:r>
              <a:rPr lang="da-DK" sz="1400" b="1" dirty="0" err="1"/>
              <a:t>dots</a:t>
            </a:r>
            <a:r>
              <a:rPr lang="da-DK" sz="1400" b="1" dirty="0"/>
              <a:t>)</a:t>
            </a:r>
            <a:br>
              <a:rPr lang="da-DK" sz="1400" b="1" dirty="0"/>
            </a:br>
            <a:r>
              <a:rPr lang="da-DK" sz="1400" b="1" dirty="0"/>
              <a:t>for Power and Flow</a:t>
            </a:r>
          </a:p>
        </p:txBody>
      </p:sp>
      <p:pic>
        <p:nvPicPr>
          <p:cNvPr id="4" name="Billede 3">
            <a:extLst>
              <a:ext uri="{FF2B5EF4-FFF2-40B4-BE49-F238E27FC236}">
                <a16:creationId xmlns:a16="http://schemas.microsoft.com/office/drawing/2014/main" id="{F49682CF-A668-492F-AC02-B64344EFE599}"/>
              </a:ext>
            </a:extLst>
          </p:cNvPr>
          <p:cNvPicPr>
            <a:picLocks noChangeAspect="1"/>
          </p:cNvPicPr>
          <p:nvPr/>
        </p:nvPicPr>
        <p:blipFill>
          <a:blip r:embed="rId3"/>
          <a:stretch>
            <a:fillRect/>
          </a:stretch>
        </p:blipFill>
        <p:spPr>
          <a:xfrm>
            <a:off x="4831079" y="2322281"/>
            <a:ext cx="6339841" cy="3413760"/>
          </a:xfrm>
          <a:prstGeom prst="rect">
            <a:avLst/>
          </a:prstGeom>
        </p:spPr>
      </p:pic>
      <p:cxnSp>
        <p:nvCxnSpPr>
          <p:cNvPr id="8" name="Lige pilforbindelse 7">
            <a:extLst>
              <a:ext uri="{FF2B5EF4-FFF2-40B4-BE49-F238E27FC236}">
                <a16:creationId xmlns:a16="http://schemas.microsoft.com/office/drawing/2014/main" id="{2F3E28D3-8C69-4718-85F3-C202935A2BE4}"/>
              </a:ext>
            </a:extLst>
          </p:cNvPr>
          <p:cNvCxnSpPr/>
          <p:nvPr/>
        </p:nvCxnSpPr>
        <p:spPr>
          <a:xfrm flipV="1">
            <a:off x="10329333" y="5166359"/>
            <a:ext cx="440267" cy="64640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Tekstfelt 9">
            <a:extLst>
              <a:ext uri="{FF2B5EF4-FFF2-40B4-BE49-F238E27FC236}">
                <a16:creationId xmlns:a16="http://schemas.microsoft.com/office/drawing/2014/main" id="{38A9B99E-FF82-438A-A6FA-453B9FC190DD}"/>
              </a:ext>
            </a:extLst>
          </p:cNvPr>
          <p:cNvSpPr txBox="1"/>
          <p:nvPr/>
        </p:nvSpPr>
        <p:spPr>
          <a:xfrm>
            <a:off x="9176613" y="5786062"/>
            <a:ext cx="2305439" cy="461665"/>
          </a:xfrm>
          <a:prstGeom prst="rect">
            <a:avLst/>
          </a:prstGeom>
          <a:noFill/>
        </p:spPr>
        <p:txBody>
          <a:bodyPr wrap="none" rtlCol="0">
            <a:spAutoFit/>
          </a:bodyPr>
          <a:lstStyle/>
          <a:p>
            <a:pPr algn="ctr"/>
            <a:r>
              <a:rPr lang="da-DK" sz="1200" dirty="0" err="1"/>
              <a:t>Error</a:t>
            </a:r>
            <a:r>
              <a:rPr lang="da-DK" sz="1200" dirty="0"/>
              <a:t> in </a:t>
            </a:r>
            <a:r>
              <a:rPr lang="da-DK" sz="1200" dirty="0" err="1"/>
              <a:t>report</a:t>
            </a:r>
            <a:br>
              <a:rPr lang="da-DK" sz="1200" dirty="0"/>
            </a:br>
            <a:r>
              <a:rPr lang="da-DK" sz="1200" dirty="0" err="1"/>
              <a:t>Should</a:t>
            </a:r>
            <a:r>
              <a:rPr lang="da-DK" sz="1200" dirty="0"/>
              <a:t> have </a:t>
            </a:r>
            <a:r>
              <a:rPr lang="da-DK" sz="1200" dirty="0" err="1"/>
              <a:t>been</a:t>
            </a:r>
            <a:r>
              <a:rPr lang="da-DK" sz="1200" dirty="0"/>
              <a:t> pump speed</a:t>
            </a:r>
          </a:p>
        </p:txBody>
      </p:sp>
      <p:sp>
        <p:nvSpPr>
          <p:cNvPr id="11" name="Pladsholder til tekst 10">
            <a:extLst>
              <a:ext uri="{FF2B5EF4-FFF2-40B4-BE49-F238E27FC236}">
                <a16:creationId xmlns:a16="http://schemas.microsoft.com/office/drawing/2014/main" id="{917DE7D6-7A04-4C52-A3DE-45A8EFABC053}"/>
              </a:ext>
            </a:extLst>
          </p:cNvPr>
          <p:cNvSpPr>
            <a:spLocks noGrp="1"/>
          </p:cNvSpPr>
          <p:nvPr>
            <p:ph type="body" sz="quarter" idx="12"/>
          </p:nvPr>
        </p:nvSpPr>
        <p:spPr>
          <a:xfrm>
            <a:off x="587376" y="2143359"/>
            <a:ext cx="3531252" cy="3752115"/>
          </a:xfrm>
        </p:spPr>
        <p:txBody>
          <a:bodyPr/>
          <a:lstStyle/>
          <a:p>
            <a:r>
              <a:rPr lang="da-DK" dirty="0"/>
              <a:t>Again </a:t>
            </a:r>
            <a:r>
              <a:rPr lang="da-DK" dirty="0" err="1"/>
              <a:t>changes</a:t>
            </a:r>
            <a:r>
              <a:rPr lang="da-DK" dirty="0"/>
              <a:t> </a:t>
            </a:r>
            <a:r>
              <a:rPr lang="da-DK" dirty="0" err="1"/>
              <a:t>can</a:t>
            </a:r>
            <a:r>
              <a:rPr lang="da-DK" dirty="0"/>
              <a:t> </a:t>
            </a:r>
            <a:r>
              <a:rPr lang="da-DK" dirty="0" err="1"/>
              <a:t>be</a:t>
            </a:r>
            <a:r>
              <a:rPr lang="da-DK" dirty="0"/>
              <a:t> </a:t>
            </a:r>
            <a:r>
              <a:rPr lang="da-DK" dirty="0" err="1"/>
              <a:t>seen</a:t>
            </a:r>
            <a:r>
              <a:rPr lang="da-DK" dirty="0"/>
              <a:t> </a:t>
            </a:r>
            <a:r>
              <a:rPr lang="da-DK" dirty="0" err="1"/>
              <a:t>between</a:t>
            </a:r>
            <a:r>
              <a:rPr lang="da-DK" dirty="0"/>
              <a:t> the model and </a:t>
            </a:r>
            <a:r>
              <a:rPr lang="da-DK" dirty="0" err="1"/>
              <a:t>measured</a:t>
            </a:r>
            <a:r>
              <a:rPr lang="da-DK" dirty="0"/>
              <a:t> data, </a:t>
            </a:r>
            <a:r>
              <a:rPr lang="da-DK" dirty="0" err="1"/>
              <a:t>when</a:t>
            </a:r>
            <a:r>
              <a:rPr lang="da-DK" dirty="0"/>
              <a:t> </a:t>
            </a:r>
            <a:r>
              <a:rPr lang="da-DK" dirty="0" err="1"/>
              <a:t>moving</a:t>
            </a:r>
            <a:r>
              <a:rPr lang="da-DK" dirty="0"/>
              <a:t> </a:t>
            </a:r>
            <a:r>
              <a:rPr lang="da-DK" dirty="0" err="1"/>
              <a:t>away</a:t>
            </a:r>
            <a:r>
              <a:rPr lang="da-DK" dirty="0"/>
              <a:t> from the </a:t>
            </a:r>
            <a:r>
              <a:rPr lang="da-DK" dirty="0" err="1"/>
              <a:t>starting</a:t>
            </a:r>
            <a:r>
              <a:rPr lang="da-DK" dirty="0"/>
              <a:t> point (CV = 60%)</a:t>
            </a:r>
          </a:p>
          <a:p>
            <a:endParaRPr lang="da-DK" dirty="0"/>
          </a:p>
          <a:p>
            <a:r>
              <a:rPr lang="da-DK" dirty="0" err="1"/>
              <a:t>Some</a:t>
            </a:r>
            <a:r>
              <a:rPr lang="da-DK" dirty="0"/>
              <a:t> </a:t>
            </a:r>
            <a:r>
              <a:rPr lang="da-DK" dirty="0" err="1"/>
              <a:t>inaccuracy</a:t>
            </a:r>
            <a:r>
              <a:rPr lang="da-DK" dirty="0"/>
              <a:t> </a:t>
            </a:r>
            <a:r>
              <a:rPr lang="da-DK" dirty="0" err="1"/>
              <a:t>was</a:t>
            </a:r>
            <a:r>
              <a:rPr lang="da-DK" dirty="0"/>
              <a:t> </a:t>
            </a:r>
            <a:r>
              <a:rPr lang="da-DK" dirty="0" err="1"/>
              <a:t>expected</a:t>
            </a:r>
            <a:r>
              <a:rPr lang="da-DK" dirty="0"/>
              <a:t>, but </a:t>
            </a:r>
            <a:r>
              <a:rPr lang="da-DK" dirty="0" err="1"/>
              <a:t>we</a:t>
            </a:r>
            <a:r>
              <a:rPr lang="da-DK" dirty="0"/>
              <a:t> </a:t>
            </a:r>
            <a:r>
              <a:rPr lang="da-DK" dirty="0" err="1"/>
              <a:t>are</a:t>
            </a:r>
            <a:r>
              <a:rPr lang="da-DK" dirty="0"/>
              <a:t> not </a:t>
            </a:r>
            <a:r>
              <a:rPr lang="da-DK" dirty="0" err="1"/>
              <a:t>complete</a:t>
            </a:r>
            <a:r>
              <a:rPr lang="da-DK" dirty="0"/>
              <a:t> sure </a:t>
            </a:r>
            <a:r>
              <a:rPr lang="da-DK" dirty="0" err="1"/>
              <a:t>what</a:t>
            </a:r>
            <a:r>
              <a:rPr lang="da-DK" dirty="0"/>
              <a:t> causes </a:t>
            </a:r>
            <a:r>
              <a:rPr lang="da-DK" dirty="0" err="1"/>
              <a:t>this</a:t>
            </a:r>
            <a:r>
              <a:rPr lang="da-DK" dirty="0"/>
              <a:t>.</a:t>
            </a:r>
          </a:p>
        </p:txBody>
      </p:sp>
    </p:spTree>
    <p:extLst>
      <p:ext uri="{BB962C8B-B14F-4D97-AF65-F5344CB8AC3E}">
        <p14:creationId xmlns:p14="http://schemas.microsoft.com/office/powerpoint/2010/main" val="1384786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E4FF4DB1-2557-4B3C-8CB5-EE27F133DE69}"/>
              </a:ext>
            </a:extLst>
          </p:cNvPr>
          <p:cNvSpPr>
            <a:spLocks noGrp="1"/>
          </p:cNvSpPr>
          <p:nvPr>
            <p:ph type="sldNum" sz="quarter" idx="10"/>
          </p:nvPr>
        </p:nvSpPr>
        <p:spPr/>
        <p:txBody>
          <a:bodyPr/>
          <a:lstStyle/>
          <a:p>
            <a:pPr rtl="0"/>
            <a:fld id="{D8D877B3-D348-4611-9BDB-C5374591D951}" type="slidenum">
              <a:rPr lang="en-US" smtClean="0"/>
              <a:pPr rtl="0"/>
              <a:t>2</a:t>
            </a:fld>
            <a:endParaRPr lang="en-US" dirty="0"/>
          </a:p>
        </p:txBody>
      </p:sp>
      <p:sp>
        <p:nvSpPr>
          <p:cNvPr id="3" name="Titel 2">
            <a:extLst>
              <a:ext uri="{FF2B5EF4-FFF2-40B4-BE49-F238E27FC236}">
                <a16:creationId xmlns:a16="http://schemas.microsoft.com/office/drawing/2014/main" id="{6E3B725F-8345-460D-AB3C-FBFAFC01E187}"/>
              </a:ext>
            </a:extLst>
          </p:cNvPr>
          <p:cNvSpPr>
            <a:spLocks noGrp="1"/>
          </p:cNvSpPr>
          <p:nvPr>
            <p:ph type="title"/>
          </p:nvPr>
        </p:nvSpPr>
        <p:spPr/>
        <p:txBody>
          <a:bodyPr/>
          <a:lstStyle/>
          <a:p>
            <a:r>
              <a:rPr lang="da-DK" dirty="0"/>
              <a:t>AGENDA</a:t>
            </a:r>
          </a:p>
        </p:txBody>
      </p:sp>
      <p:sp>
        <p:nvSpPr>
          <p:cNvPr id="4" name="Pladsholder til tekst 3">
            <a:extLst>
              <a:ext uri="{FF2B5EF4-FFF2-40B4-BE49-F238E27FC236}">
                <a16:creationId xmlns:a16="http://schemas.microsoft.com/office/drawing/2014/main" id="{FCD36356-6F26-454E-A7D2-685784AB0A76}"/>
              </a:ext>
            </a:extLst>
          </p:cNvPr>
          <p:cNvSpPr>
            <a:spLocks noGrp="1"/>
          </p:cNvSpPr>
          <p:nvPr>
            <p:ph type="body" sz="quarter" idx="12"/>
          </p:nvPr>
        </p:nvSpPr>
        <p:spPr>
          <a:xfrm>
            <a:off x="583406" y="2101809"/>
            <a:ext cx="4458495" cy="3600491"/>
          </a:xfrm>
        </p:spPr>
        <p:txBody>
          <a:bodyPr/>
          <a:lstStyle/>
          <a:p>
            <a:r>
              <a:rPr lang="en-GB" dirty="0"/>
              <a:t>Troels – Introduction and data gathering</a:t>
            </a:r>
          </a:p>
          <a:p>
            <a:r>
              <a:rPr lang="en-GB" dirty="0"/>
              <a:t>Razvan – Controller design</a:t>
            </a:r>
          </a:p>
          <a:p>
            <a:r>
              <a:rPr lang="en-GB" dirty="0"/>
              <a:t>Daniel – Future work</a:t>
            </a:r>
          </a:p>
        </p:txBody>
      </p:sp>
      <p:pic>
        <p:nvPicPr>
          <p:cNvPr id="9" name="Pladsholder til billede 8" descr="Et billede, der indeholder kredsløb, objekt&#10;&#10;Beskrivelse, der er oprettet med høj sikkerhed">
            <a:extLst>
              <a:ext uri="{FF2B5EF4-FFF2-40B4-BE49-F238E27FC236}">
                <a16:creationId xmlns:a16="http://schemas.microsoft.com/office/drawing/2014/main" id="{47BEF488-93E1-40D2-8EEA-9AF15024D100}"/>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17606" r="25624"/>
          <a:stretch/>
        </p:blipFill>
        <p:spPr>
          <a:xfrm>
            <a:off x="5270500" y="0"/>
            <a:ext cx="6921500" cy="6858000"/>
          </a:xfrm>
        </p:spPr>
      </p:pic>
    </p:spTree>
    <p:extLst>
      <p:ext uri="{BB962C8B-B14F-4D97-AF65-F5344CB8AC3E}">
        <p14:creationId xmlns:p14="http://schemas.microsoft.com/office/powerpoint/2010/main" val="1256760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solidFill>
                  <a:schemeClr val="bg1">
                    <a:alpha val="70000"/>
                  </a:schemeClr>
                </a:solidFill>
              </a:rPr>
              <a:pPr rtl="0"/>
              <a:t>3</a:t>
            </a:fld>
            <a:endParaRPr lang="en-US" dirty="0">
              <a:solidFill>
                <a:schemeClr val="bg1">
                  <a:alpha val="70000"/>
                </a:schemeClr>
              </a:solidFill>
            </a:endParaRPr>
          </a:p>
        </p:txBody>
      </p:sp>
      <p:sp>
        <p:nvSpPr>
          <p:cNvPr id="5" name="Titel 4"/>
          <p:cNvSpPr>
            <a:spLocks noGrp="1"/>
          </p:cNvSpPr>
          <p:nvPr>
            <p:ph type="title"/>
          </p:nvPr>
        </p:nvSpPr>
        <p:spPr>
          <a:xfrm>
            <a:off x="587373" y="359273"/>
            <a:ext cx="6570750" cy="1621619"/>
          </a:xfrm>
        </p:spPr>
        <p:txBody>
          <a:bodyPr rtlCol="0"/>
          <a:lstStyle/>
          <a:p>
            <a:r>
              <a:rPr lang="da-DK" dirty="0"/>
              <a:t>INTRODUCTION</a:t>
            </a:r>
            <a:endParaRPr lang="da-DK" dirty="0">
              <a:cs typeface="Arial"/>
            </a:endParaRPr>
          </a:p>
        </p:txBody>
      </p:sp>
      <p:sp>
        <p:nvSpPr>
          <p:cNvPr id="7" name="Pladsholder til tekst 6"/>
          <p:cNvSpPr>
            <a:spLocks noGrp="1"/>
          </p:cNvSpPr>
          <p:nvPr>
            <p:ph type="body" sz="quarter" idx="12"/>
          </p:nvPr>
        </p:nvSpPr>
        <p:spPr>
          <a:xfrm>
            <a:off x="587374" y="2408663"/>
            <a:ext cx="4990465" cy="3863045"/>
          </a:xfrm>
        </p:spPr>
        <p:txBody>
          <a:bodyPr vert="horz" lIns="0" tIns="45720" rIns="0" bIns="45720" rtlCol="0" anchor="t">
            <a:noAutofit/>
          </a:bodyPr>
          <a:lstStyle/>
          <a:p>
            <a:r>
              <a:rPr lang="en-US" dirty="0"/>
              <a:t>Why we chose to work with the pump system?</a:t>
            </a:r>
          </a:p>
          <a:p>
            <a:pPr rtl="0"/>
            <a:endParaRPr lang="da-DK" altLang="da-DK" dirty="0"/>
          </a:p>
          <a:p>
            <a:r>
              <a:rPr lang="en-GB" dirty="0"/>
              <a:t>Working with an already existing system compared to building a system from the ground up.</a:t>
            </a:r>
          </a:p>
          <a:p>
            <a:pPr rtl="0"/>
            <a:endParaRPr lang="da-DK" altLang="da-DK" dirty="0"/>
          </a:p>
          <a:p>
            <a:r>
              <a:rPr lang="en-GB" dirty="0"/>
              <a:t>At first we wanted to optimize the energy consumption by running 1, 2 or 3 pumps depending on what would be most efficient. (Daniel)</a:t>
            </a:r>
          </a:p>
          <a:p>
            <a:pPr marL="0" indent="0">
              <a:buNone/>
            </a:pPr>
            <a:endParaRPr lang="en-GB" dirty="0"/>
          </a:p>
          <a:p>
            <a:r>
              <a:rPr lang="en-GB" dirty="0"/>
              <a:t>Changed direction - End goal was to analyse the pump-system and model it mathematically, in order to control a constant flow using a PID controller.</a:t>
            </a:r>
            <a:br>
              <a:rPr lang="en-GB" dirty="0"/>
            </a:br>
            <a:endParaRPr lang="en-GB" sz="1400" dirty="0">
              <a:solidFill>
                <a:srgbClr val="002654"/>
              </a:solidFill>
              <a:latin typeface="Arial" panose="020B0604020202020204" pitchFamily="34" charset="0"/>
              <a:cs typeface="Arial" panose="020B0604020202020204" pitchFamily="34" charset="0"/>
            </a:endParaRPr>
          </a:p>
          <a:p>
            <a:pPr rtl="0"/>
            <a:endParaRPr lang="da-DK" sz="1400" dirty="0">
              <a:cs typeface="Arial"/>
            </a:endParaRPr>
          </a:p>
        </p:txBody>
      </p:sp>
      <p:pic>
        <p:nvPicPr>
          <p:cNvPr id="9" name="Pladsholder til billede 8" descr="Et billede, der indeholder kredsløb, objekt&#10;&#10;Beskrivelse, der er oprettet med høj sikkerhed">
            <a:extLst>
              <a:ext uri="{FF2B5EF4-FFF2-40B4-BE49-F238E27FC236}">
                <a16:creationId xmlns:a16="http://schemas.microsoft.com/office/drawing/2014/main" id="{B9B74A3E-B188-49C6-A373-4B768343A294}"/>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22510" r="38506"/>
          <a:stretch/>
        </p:blipFill>
        <p:spPr>
          <a:xfrm>
            <a:off x="7438768" y="0"/>
            <a:ext cx="4753232" cy="6858000"/>
          </a:xfrm>
        </p:spPr>
      </p:pic>
    </p:spTree>
    <p:extLst>
      <p:ext uri="{BB962C8B-B14F-4D97-AF65-F5344CB8AC3E}">
        <p14:creationId xmlns:p14="http://schemas.microsoft.com/office/powerpoint/2010/main" val="3296553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4</a:t>
            </a:fld>
            <a:endParaRPr lang="en-US"/>
          </a:p>
        </p:txBody>
      </p:sp>
      <p:sp>
        <p:nvSpPr>
          <p:cNvPr id="5" name="Titel 4"/>
          <p:cNvSpPr>
            <a:spLocks noGrp="1"/>
          </p:cNvSpPr>
          <p:nvPr>
            <p:ph type="title"/>
          </p:nvPr>
        </p:nvSpPr>
        <p:spPr>
          <a:xfrm>
            <a:off x="587373" y="359273"/>
            <a:ext cx="5119160" cy="1621619"/>
          </a:xfrm>
        </p:spPr>
        <p:txBody>
          <a:bodyPr rtlCol="0"/>
          <a:lstStyle/>
          <a:p>
            <a:r>
              <a:rPr lang="da-DK" dirty="0">
                <a:cs typeface="Arial"/>
              </a:rPr>
              <a:t>PHYSICAL SETUP SUMMARY</a:t>
            </a:r>
            <a:endParaRPr lang="da-DK" dirty="0"/>
          </a:p>
        </p:txBody>
      </p:sp>
      <p:sp>
        <p:nvSpPr>
          <p:cNvPr id="7" name="Pladsholder til tekst 6"/>
          <p:cNvSpPr>
            <a:spLocks noGrp="1"/>
          </p:cNvSpPr>
          <p:nvPr>
            <p:ph type="body" sz="quarter" idx="12"/>
          </p:nvPr>
        </p:nvSpPr>
        <p:spPr>
          <a:xfrm>
            <a:off x="587375" y="2408663"/>
            <a:ext cx="4694630" cy="3863045"/>
          </a:xfrm>
        </p:spPr>
        <p:txBody>
          <a:bodyPr vert="horz" lIns="0" tIns="45720" rIns="0" bIns="45720" rtlCol="0" anchor="t">
            <a:noAutofit/>
          </a:bodyPr>
          <a:lstStyle/>
          <a:p>
            <a:r>
              <a:rPr lang="da-DK" dirty="0"/>
              <a:t>The </a:t>
            </a:r>
            <a:r>
              <a:rPr lang="da-DK" dirty="0" err="1"/>
              <a:t>system’s</a:t>
            </a:r>
            <a:r>
              <a:rPr lang="da-DK" dirty="0"/>
              <a:t> </a:t>
            </a:r>
            <a:r>
              <a:rPr lang="da-DK" dirty="0" err="1"/>
              <a:t>individual</a:t>
            </a:r>
            <a:r>
              <a:rPr lang="da-DK" dirty="0"/>
              <a:t> parts</a:t>
            </a:r>
            <a:endParaRPr lang="en-US" dirty="0"/>
          </a:p>
          <a:p>
            <a:endParaRPr lang="en-US" dirty="0"/>
          </a:p>
          <a:p>
            <a:r>
              <a:rPr lang="en-US" dirty="0"/>
              <a:t>Controllable inputs</a:t>
            </a:r>
            <a:br>
              <a:rPr lang="en-US" dirty="0"/>
            </a:br>
            <a:br>
              <a:rPr lang="en-US" dirty="0"/>
            </a:br>
            <a:r>
              <a:rPr lang="en-US" sz="1400" dirty="0"/>
              <a:t>- Individual pump speed</a:t>
            </a:r>
            <a:br>
              <a:rPr lang="en-US" sz="1400" dirty="0"/>
            </a:br>
            <a:r>
              <a:rPr lang="en-US" sz="1400" dirty="0"/>
              <a:t>- Control valve</a:t>
            </a:r>
            <a:br>
              <a:rPr lang="en-US" dirty="0"/>
            </a:br>
            <a:endParaRPr lang="da-DK" altLang="da-DK" dirty="0"/>
          </a:p>
          <a:p>
            <a:r>
              <a:rPr lang="en-GB" dirty="0"/>
              <a:t>Measurable outputs</a:t>
            </a:r>
            <a:br>
              <a:rPr lang="en-GB" dirty="0"/>
            </a:br>
            <a:br>
              <a:rPr lang="en-GB" dirty="0"/>
            </a:br>
            <a:r>
              <a:rPr lang="en-GB" sz="1400" dirty="0"/>
              <a:t>- </a:t>
            </a:r>
            <a:r>
              <a:rPr lang="en-US" sz="1400" dirty="0"/>
              <a:t>Individual flow for each pump</a:t>
            </a:r>
            <a:br>
              <a:rPr lang="en-US" sz="1400" dirty="0"/>
            </a:br>
            <a:r>
              <a:rPr lang="en-US" sz="1400" dirty="0"/>
              <a:t>- Individual differential pressure for each pump</a:t>
            </a:r>
            <a:br>
              <a:rPr lang="en-US" sz="1400" dirty="0"/>
            </a:br>
            <a:r>
              <a:rPr lang="en-US" sz="1400" dirty="0"/>
              <a:t>- Individual power consumption for each pump</a:t>
            </a:r>
            <a:br>
              <a:rPr lang="en-US" sz="1200" dirty="0">
                <a:solidFill>
                  <a:srgbClr val="002654"/>
                </a:solidFill>
                <a:latin typeface="Arial" panose="020B0604020202020204" pitchFamily="34" charset="0"/>
                <a:cs typeface="Arial" panose="020B0604020202020204" pitchFamily="34" charset="0"/>
              </a:rPr>
            </a:br>
            <a:endParaRPr lang="en-GB" sz="1200" dirty="0">
              <a:solidFill>
                <a:srgbClr val="002654"/>
              </a:solidFill>
              <a:latin typeface="Arial" panose="020B0604020202020204" pitchFamily="34" charset="0"/>
              <a:cs typeface="Arial" panose="020B0604020202020204" pitchFamily="34" charset="0"/>
            </a:endParaRPr>
          </a:p>
          <a:p>
            <a:pPr rtl="0"/>
            <a:endParaRPr lang="da-DK" sz="1400" dirty="0">
              <a:cs typeface="Arial"/>
            </a:endParaRPr>
          </a:p>
        </p:txBody>
      </p:sp>
      <p:pic>
        <p:nvPicPr>
          <p:cNvPr id="4" name="Billede 3">
            <a:extLst>
              <a:ext uri="{FF2B5EF4-FFF2-40B4-BE49-F238E27FC236}">
                <a16:creationId xmlns:a16="http://schemas.microsoft.com/office/drawing/2014/main" id="{91435C6C-A70F-4070-AAD4-EF6B504EEA20}"/>
              </a:ext>
            </a:extLst>
          </p:cNvPr>
          <p:cNvPicPr>
            <a:picLocks noChangeAspect="1"/>
          </p:cNvPicPr>
          <p:nvPr/>
        </p:nvPicPr>
        <p:blipFill rotWithShape="1">
          <a:blip r:embed="rId3"/>
          <a:srcRect b="4195"/>
          <a:stretch/>
        </p:blipFill>
        <p:spPr>
          <a:xfrm>
            <a:off x="6764180" y="1323970"/>
            <a:ext cx="4575707" cy="4832743"/>
          </a:xfrm>
          <a:prstGeom prst="rect">
            <a:avLst/>
          </a:prstGeom>
        </p:spPr>
      </p:pic>
      <p:sp>
        <p:nvSpPr>
          <p:cNvPr id="3" name="Tekstfelt 2">
            <a:extLst>
              <a:ext uri="{FF2B5EF4-FFF2-40B4-BE49-F238E27FC236}">
                <a16:creationId xmlns:a16="http://schemas.microsoft.com/office/drawing/2014/main" id="{AA1ECD31-04CE-479E-819E-68EB800DAA0E}"/>
              </a:ext>
            </a:extLst>
          </p:cNvPr>
          <p:cNvSpPr txBox="1"/>
          <p:nvPr/>
        </p:nvSpPr>
        <p:spPr>
          <a:xfrm>
            <a:off x="7564001" y="1016193"/>
            <a:ext cx="3318537" cy="307777"/>
          </a:xfrm>
          <a:prstGeom prst="rect">
            <a:avLst/>
          </a:prstGeom>
          <a:noFill/>
        </p:spPr>
        <p:txBody>
          <a:bodyPr wrap="none" rtlCol="0">
            <a:spAutoFit/>
          </a:bodyPr>
          <a:lstStyle/>
          <a:p>
            <a:r>
              <a:rPr lang="da-DK" sz="1400" b="1" dirty="0" err="1"/>
              <a:t>Schematic</a:t>
            </a:r>
            <a:r>
              <a:rPr lang="da-DK" sz="1400" b="1" dirty="0"/>
              <a:t> overview of pump system</a:t>
            </a:r>
          </a:p>
        </p:txBody>
      </p:sp>
    </p:spTree>
    <p:extLst>
      <p:ext uri="{BB962C8B-B14F-4D97-AF65-F5344CB8AC3E}">
        <p14:creationId xmlns:p14="http://schemas.microsoft.com/office/powerpoint/2010/main" val="1311350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5</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DATA GATHERING </a:t>
            </a:r>
            <a:br>
              <a:rPr lang="da-DK" dirty="0">
                <a:cs typeface="Arial"/>
              </a:rPr>
            </a:br>
            <a:r>
              <a:rPr lang="da-DK" dirty="0">
                <a:cs typeface="Arial"/>
              </a:rPr>
              <a:t>EXAMPLE</a:t>
            </a:r>
            <a:endParaRPr lang="da-DK" dirty="0"/>
          </a:p>
        </p:txBody>
      </p:sp>
      <p:sp>
        <p:nvSpPr>
          <p:cNvPr id="7" name="Pladsholder til tekst 6"/>
          <p:cNvSpPr>
            <a:spLocks noGrp="1"/>
          </p:cNvSpPr>
          <p:nvPr>
            <p:ph type="body" sz="quarter" idx="12"/>
          </p:nvPr>
        </p:nvSpPr>
        <p:spPr>
          <a:xfrm>
            <a:off x="587375" y="2408238"/>
            <a:ext cx="3612092" cy="4449762"/>
          </a:xfrm>
        </p:spPr>
        <p:txBody>
          <a:bodyPr vert="horz" lIns="0" tIns="45720" rIns="0" bIns="45720" rtlCol="0" anchor="t">
            <a:noAutofit/>
          </a:bodyPr>
          <a:lstStyle/>
          <a:p>
            <a:r>
              <a:rPr lang="en-US" dirty="0"/>
              <a:t>Analyzing how the system reacts in real-time</a:t>
            </a:r>
            <a:endParaRPr lang="da-DK" dirty="0"/>
          </a:p>
          <a:p>
            <a:endParaRPr lang="da-DK" dirty="0"/>
          </a:p>
          <a:p>
            <a:r>
              <a:rPr lang="en-US" dirty="0"/>
              <a:t>For gathering data we used a Simulink model and MATLAB Scripts</a:t>
            </a:r>
            <a:endParaRPr lang="da-DK" dirty="0"/>
          </a:p>
          <a:p>
            <a:pPr marL="0" indent="0">
              <a:buNone/>
            </a:pPr>
            <a:endParaRPr lang="en-US" dirty="0"/>
          </a:p>
          <a:p>
            <a:r>
              <a:rPr lang="en-US" dirty="0"/>
              <a:t>Example graph shows how a test was performed, with sensor data measured with control valve 70% open.</a:t>
            </a:r>
            <a:br>
              <a:rPr lang="en-US" dirty="0"/>
            </a:br>
            <a:endParaRPr lang="en-US" dirty="0"/>
          </a:p>
          <a:p>
            <a:r>
              <a:rPr lang="en-US" dirty="0"/>
              <a:t>Several tests were conducted to identify the correlations between pump speed, backpressure, flow and power consumption.</a:t>
            </a:r>
          </a:p>
          <a:p>
            <a:endParaRPr lang="en-US" dirty="0"/>
          </a:p>
          <a:p>
            <a:endParaRPr lang="en-US" dirty="0"/>
          </a:p>
          <a:p>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5750441" y="1598711"/>
            <a:ext cx="5060744" cy="523220"/>
          </a:xfrm>
          <a:prstGeom prst="rect">
            <a:avLst/>
          </a:prstGeom>
          <a:noFill/>
        </p:spPr>
        <p:txBody>
          <a:bodyPr wrap="none" rtlCol="0">
            <a:spAutoFit/>
          </a:bodyPr>
          <a:lstStyle/>
          <a:p>
            <a:pPr algn="ctr"/>
            <a:r>
              <a:rPr lang="da-DK" sz="1400" b="1" dirty="0" err="1"/>
              <a:t>Correlation</a:t>
            </a:r>
            <a:r>
              <a:rPr lang="da-DK" sz="1400" b="1" dirty="0"/>
              <a:t> </a:t>
            </a:r>
            <a:r>
              <a:rPr lang="da-DK" sz="1400" b="1" dirty="0" err="1"/>
              <a:t>between</a:t>
            </a:r>
            <a:r>
              <a:rPr lang="da-DK" sz="1400" b="1" dirty="0"/>
              <a:t> Flow, Head, Power and Pump speed </a:t>
            </a:r>
            <a:br>
              <a:rPr lang="da-DK" sz="1400" b="1" dirty="0"/>
            </a:br>
            <a:r>
              <a:rPr lang="da-DK" sz="1400" b="1" dirty="0"/>
              <a:t>CV = 70% (Real-time view)</a:t>
            </a:r>
          </a:p>
        </p:txBody>
      </p:sp>
      <p:pic>
        <p:nvPicPr>
          <p:cNvPr id="6" name="Billede 5">
            <a:extLst>
              <a:ext uri="{FF2B5EF4-FFF2-40B4-BE49-F238E27FC236}">
                <a16:creationId xmlns:a16="http://schemas.microsoft.com/office/drawing/2014/main" id="{DB075D4F-F53E-42B7-9CA6-EBE0D8E93CA6}"/>
              </a:ext>
            </a:extLst>
          </p:cNvPr>
          <p:cNvPicPr>
            <a:picLocks noChangeAspect="1"/>
          </p:cNvPicPr>
          <p:nvPr/>
        </p:nvPicPr>
        <p:blipFill>
          <a:blip r:embed="rId3"/>
          <a:stretch>
            <a:fillRect/>
          </a:stretch>
        </p:blipFill>
        <p:spPr>
          <a:xfrm>
            <a:off x="4615612" y="2189799"/>
            <a:ext cx="6482100" cy="3589957"/>
          </a:xfrm>
          <a:prstGeom prst="rect">
            <a:avLst/>
          </a:prstGeom>
        </p:spPr>
      </p:pic>
    </p:spTree>
    <p:extLst>
      <p:ext uri="{BB962C8B-B14F-4D97-AF65-F5344CB8AC3E}">
        <p14:creationId xmlns:p14="http://schemas.microsoft.com/office/powerpoint/2010/main" val="3544771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6</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(FLOW)</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To measure flow, pump speed was increased from 0-100% in 10% intervals every 15 seconds to let system stabilize.</a:t>
            </a:r>
          </a:p>
          <a:p>
            <a:endParaRPr lang="en-US" dirty="0"/>
          </a:p>
          <a:p>
            <a:r>
              <a:rPr lang="en-US" dirty="0"/>
              <a:t>This was done for all control valve positions in 10% intervals. </a:t>
            </a:r>
          </a:p>
          <a:p>
            <a:endParaRPr lang="en-US" dirty="0"/>
          </a:p>
          <a:p>
            <a:r>
              <a:rPr lang="en-US" dirty="0"/>
              <a:t>Steady-state can easily be seen. </a:t>
            </a:r>
          </a:p>
          <a:p>
            <a:endParaRPr lang="en-US" dirty="0"/>
          </a:p>
          <a:p>
            <a:endParaRPr lang="en-US" dirty="0"/>
          </a:p>
        </p:txBody>
      </p:sp>
      <p:pic>
        <p:nvPicPr>
          <p:cNvPr id="8" name="Billede 7">
            <a:extLst>
              <a:ext uri="{FF2B5EF4-FFF2-40B4-BE49-F238E27FC236}">
                <a16:creationId xmlns:a16="http://schemas.microsoft.com/office/drawing/2014/main" id="{F371BFE5-C50B-4E04-8A77-33BD6D5C8C1E}"/>
              </a:ext>
            </a:extLst>
          </p:cNvPr>
          <p:cNvPicPr>
            <a:picLocks noChangeAspect="1"/>
          </p:cNvPicPr>
          <p:nvPr/>
        </p:nvPicPr>
        <p:blipFill>
          <a:blip r:embed="rId3"/>
          <a:stretch>
            <a:fillRect/>
          </a:stretch>
        </p:blipFill>
        <p:spPr>
          <a:xfrm>
            <a:off x="4441265" y="2148840"/>
            <a:ext cx="6757089" cy="3642360"/>
          </a:xfrm>
          <a:prstGeom prst="rect">
            <a:avLst/>
          </a:prstGeom>
        </p:spPr>
      </p:pic>
      <p:sp>
        <p:nvSpPr>
          <p:cNvPr id="9" name="Tekstfelt 8">
            <a:extLst>
              <a:ext uri="{FF2B5EF4-FFF2-40B4-BE49-F238E27FC236}">
                <a16:creationId xmlns:a16="http://schemas.microsoft.com/office/drawing/2014/main" id="{AAFCD8B4-DC74-40FA-BEDD-84AB79F64116}"/>
              </a:ext>
            </a:extLst>
          </p:cNvPr>
          <p:cNvSpPr txBox="1"/>
          <p:nvPr/>
        </p:nvSpPr>
        <p:spPr>
          <a:xfrm>
            <a:off x="4906475" y="1622396"/>
            <a:ext cx="6365845" cy="523220"/>
          </a:xfrm>
          <a:prstGeom prst="rect">
            <a:avLst/>
          </a:prstGeom>
          <a:noFill/>
        </p:spPr>
        <p:txBody>
          <a:bodyPr wrap="none" rtlCol="0">
            <a:spAutoFit/>
          </a:bodyPr>
          <a:lstStyle/>
          <a:p>
            <a:pPr algn="ctr"/>
            <a:r>
              <a:rPr lang="en-US" sz="1400" b="1" dirty="0"/>
              <a:t>Raw flow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p>
          <a:p>
            <a:pPr algn="ctr"/>
            <a:r>
              <a:rPr lang="da-DK" sz="1400" b="1" dirty="0" err="1"/>
              <a:t>Plotted</a:t>
            </a:r>
            <a:r>
              <a:rPr lang="da-DK" sz="1400" b="1" dirty="0"/>
              <a:t> </a:t>
            </a:r>
            <a:r>
              <a:rPr lang="da-DK" sz="1400" b="1" dirty="0" err="1"/>
              <a:t>toghether</a:t>
            </a:r>
            <a:r>
              <a:rPr lang="da-DK" sz="1400" b="1" dirty="0"/>
              <a:t> in </a:t>
            </a:r>
            <a:r>
              <a:rPr lang="da-DK" sz="1400" b="1" dirty="0" err="1"/>
              <a:t>one</a:t>
            </a:r>
            <a:r>
              <a:rPr lang="da-DK" sz="1400" b="1" dirty="0"/>
              <a:t> </a:t>
            </a:r>
            <a:r>
              <a:rPr lang="da-DK" sz="1400" b="1" dirty="0" err="1"/>
              <a:t>graph</a:t>
            </a:r>
            <a:endParaRPr lang="da-DK" sz="1400" b="1" dirty="0"/>
          </a:p>
        </p:txBody>
      </p:sp>
    </p:spTree>
    <p:extLst>
      <p:ext uri="{BB962C8B-B14F-4D97-AF65-F5344CB8AC3E}">
        <p14:creationId xmlns:p14="http://schemas.microsoft.com/office/powerpoint/2010/main" val="35275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7</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(POWER)</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Same procedure as before, running at all different pump speeds with control valve position changed.</a:t>
            </a:r>
          </a:p>
          <a:p>
            <a:pPr marL="0" indent="0">
              <a:buNone/>
            </a:pPr>
            <a:endParaRPr lang="en-US" dirty="0"/>
          </a:p>
          <a:p>
            <a:r>
              <a:rPr lang="en-US" dirty="0"/>
              <a:t>Steady-state can easily be seen, but more fluctuating.</a:t>
            </a:r>
          </a:p>
          <a:p>
            <a:pPr marL="0" indent="0">
              <a:buNone/>
            </a:pPr>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28970" y="1622397"/>
            <a:ext cx="6535764" cy="738664"/>
          </a:xfrm>
          <a:prstGeom prst="rect">
            <a:avLst/>
          </a:prstGeom>
          <a:noFill/>
        </p:spPr>
        <p:txBody>
          <a:bodyPr wrap="none" rtlCol="0">
            <a:spAutoFit/>
          </a:bodyPr>
          <a:lstStyle/>
          <a:p>
            <a:pPr algn="ctr"/>
            <a:r>
              <a:rPr lang="en-US" sz="1400" b="1" dirty="0"/>
              <a:t>Raw power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br>
              <a:rPr lang="da-DK" sz="1400" b="1" dirty="0"/>
            </a:br>
            <a:r>
              <a:rPr lang="da-DK" sz="1400" b="1" dirty="0" err="1"/>
              <a:t>Plotted</a:t>
            </a:r>
            <a:r>
              <a:rPr lang="da-DK" sz="1400" b="1" dirty="0"/>
              <a:t> </a:t>
            </a:r>
            <a:r>
              <a:rPr lang="da-DK" sz="1400" b="1" dirty="0" err="1"/>
              <a:t>toghether</a:t>
            </a:r>
            <a:r>
              <a:rPr lang="da-DK" sz="1400" b="1" dirty="0"/>
              <a:t> in </a:t>
            </a:r>
            <a:r>
              <a:rPr lang="da-DK" sz="1400" b="1" dirty="0" err="1"/>
              <a:t>one</a:t>
            </a:r>
            <a:r>
              <a:rPr lang="da-DK" sz="1400" b="1" dirty="0"/>
              <a:t> </a:t>
            </a:r>
            <a:r>
              <a:rPr lang="da-DK" sz="1400" b="1" dirty="0" err="1"/>
              <a:t>graph</a:t>
            </a:r>
            <a:endParaRPr lang="da-DK" sz="1400" b="1" dirty="0"/>
          </a:p>
          <a:p>
            <a:pPr algn="ctr"/>
            <a:endParaRPr lang="da-DK" sz="1400" dirty="0"/>
          </a:p>
        </p:txBody>
      </p:sp>
      <p:pic>
        <p:nvPicPr>
          <p:cNvPr id="3" name="Billede 2">
            <a:extLst>
              <a:ext uri="{FF2B5EF4-FFF2-40B4-BE49-F238E27FC236}">
                <a16:creationId xmlns:a16="http://schemas.microsoft.com/office/drawing/2014/main" id="{9CEF1217-E8F7-4068-938B-2029A75A43CE}"/>
              </a:ext>
            </a:extLst>
          </p:cNvPr>
          <p:cNvPicPr>
            <a:picLocks noChangeAspect="1"/>
          </p:cNvPicPr>
          <p:nvPr/>
        </p:nvPicPr>
        <p:blipFill>
          <a:blip r:embed="rId3"/>
          <a:stretch>
            <a:fillRect/>
          </a:stretch>
        </p:blipFill>
        <p:spPr>
          <a:xfrm>
            <a:off x="4416934" y="2117735"/>
            <a:ext cx="6787458" cy="3661320"/>
          </a:xfrm>
          <a:prstGeom prst="rect">
            <a:avLst/>
          </a:prstGeom>
        </p:spPr>
      </p:pic>
    </p:spTree>
    <p:extLst>
      <p:ext uri="{BB962C8B-B14F-4D97-AF65-F5344CB8AC3E}">
        <p14:creationId xmlns:p14="http://schemas.microsoft.com/office/powerpoint/2010/main" val="3774307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8</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SYSTEM TEST (HEAD)</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dirty="0"/>
              <a:t>Same procedure as before, running at all different pump speeds with control valve position changed.</a:t>
            </a:r>
          </a:p>
          <a:p>
            <a:endParaRPr lang="en-US" dirty="0"/>
          </a:p>
          <a:p>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82040" y="1649398"/>
            <a:ext cx="6425157" cy="307777"/>
          </a:xfrm>
          <a:prstGeom prst="rect">
            <a:avLst/>
          </a:prstGeom>
          <a:noFill/>
        </p:spPr>
        <p:txBody>
          <a:bodyPr wrap="none" rtlCol="0">
            <a:spAutoFit/>
          </a:bodyPr>
          <a:lstStyle/>
          <a:p>
            <a:pPr algn="ctr"/>
            <a:r>
              <a:rPr lang="en-US" sz="1400" b="1" dirty="0"/>
              <a:t>Raw head data</a:t>
            </a:r>
            <a:r>
              <a:rPr lang="da-DK" sz="1400" b="1" dirty="0"/>
              <a:t> for </a:t>
            </a:r>
            <a:r>
              <a:rPr lang="da-DK" sz="1400" b="1" dirty="0" err="1"/>
              <a:t>control</a:t>
            </a:r>
            <a:r>
              <a:rPr lang="da-DK" sz="1400" b="1" dirty="0"/>
              <a:t> </a:t>
            </a:r>
            <a:r>
              <a:rPr lang="da-DK" sz="1400" b="1" dirty="0" err="1"/>
              <a:t>valve</a:t>
            </a:r>
            <a:r>
              <a:rPr lang="da-DK" sz="1400" b="1" dirty="0"/>
              <a:t> position 0-100% and pump speed 0-100%</a:t>
            </a:r>
            <a:endParaRPr lang="da-DK" sz="1400" dirty="0"/>
          </a:p>
        </p:txBody>
      </p:sp>
      <p:pic>
        <p:nvPicPr>
          <p:cNvPr id="4" name="Billede 3">
            <a:extLst>
              <a:ext uri="{FF2B5EF4-FFF2-40B4-BE49-F238E27FC236}">
                <a16:creationId xmlns:a16="http://schemas.microsoft.com/office/drawing/2014/main" id="{BFB09F22-9F5C-4FE5-8FF6-78A9A27B3DCD}"/>
              </a:ext>
            </a:extLst>
          </p:cNvPr>
          <p:cNvPicPr>
            <a:picLocks noChangeAspect="1"/>
          </p:cNvPicPr>
          <p:nvPr/>
        </p:nvPicPr>
        <p:blipFill>
          <a:blip r:embed="rId3"/>
          <a:stretch>
            <a:fillRect/>
          </a:stretch>
        </p:blipFill>
        <p:spPr>
          <a:xfrm>
            <a:off x="4510050" y="2133676"/>
            <a:ext cx="6709582" cy="3661320"/>
          </a:xfrm>
          <a:prstGeom prst="rect">
            <a:avLst/>
          </a:prstGeom>
        </p:spPr>
      </p:pic>
      <p:cxnSp>
        <p:nvCxnSpPr>
          <p:cNvPr id="12" name="Lige forbindelse 11">
            <a:extLst>
              <a:ext uri="{FF2B5EF4-FFF2-40B4-BE49-F238E27FC236}">
                <a16:creationId xmlns:a16="http://schemas.microsoft.com/office/drawing/2014/main" id="{4EE2B9DB-23FB-4FBB-ABF7-2AC9FB3557E2}"/>
              </a:ext>
            </a:extLst>
          </p:cNvPr>
          <p:cNvCxnSpPr/>
          <p:nvPr/>
        </p:nvCxnSpPr>
        <p:spPr>
          <a:xfrm>
            <a:off x="4662450" y="3429000"/>
            <a:ext cx="0" cy="364067"/>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sp>
        <p:nvSpPr>
          <p:cNvPr id="13" name="Tekstfelt 12">
            <a:extLst>
              <a:ext uri="{FF2B5EF4-FFF2-40B4-BE49-F238E27FC236}">
                <a16:creationId xmlns:a16="http://schemas.microsoft.com/office/drawing/2014/main" id="{4E38D480-2115-442C-959D-F364604EFA2A}"/>
              </a:ext>
            </a:extLst>
          </p:cNvPr>
          <p:cNvSpPr txBox="1"/>
          <p:nvPr/>
        </p:nvSpPr>
        <p:spPr>
          <a:xfrm>
            <a:off x="4445462" y="2993918"/>
            <a:ext cx="400110" cy="350417"/>
          </a:xfrm>
          <a:prstGeom prst="rect">
            <a:avLst/>
          </a:prstGeom>
          <a:noFill/>
        </p:spPr>
        <p:txBody>
          <a:bodyPr vert="vert270" wrap="none" rtlCol="0">
            <a:spAutoFit/>
          </a:bodyPr>
          <a:lstStyle/>
          <a:p>
            <a:r>
              <a:rPr lang="da-DK" sz="1400" dirty="0"/>
              <a:t>bar</a:t>
            </a:r>
          </a:p>
        </p:txBody>
      </p:sp>
    </p:spTree>
    <p:extLst>
      <p:ext uri="{BB962C8B-B14F-4D97-AF65-F5344CB8AC3E}">
        <p14:creationId xmlns:p14="http://schemas.microsoft.com/office/powerpoint/2010/main" val="4101532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p:cNvSpPr>
            <a:spLocks noGrp="1"/>
          </p:cNvSpPr>
          <p:nvPr>
            <p:ph type="sldNum" sz="quarter" idx="10"/>
          </p:nvPr>
        </p:nvSpPr>
        <p:spPr/>
        <p:txBody>
          <a:bodyPr rtlCol="0"/>
          <a:lstStyle/>
          <a:p>
            <a:pPr rtl="0"/>
            <a:fld id="{D8D877B3-D348-4611-9BDB-C5374591D951}" type="slidenum">
              <a:rPr lang="en-US" smtClean="0"/>
              <a:pPr rtl="0"/>
              <a:t>9</a:t>
            </a:fld>
            <a:endParaRPr lang="en-US" dirty="0"/>
          </a:p>
        </p:txBody>
      </p:sp>
      <p:sp>
        <p:nvSpPr>
          <p:cNvPr id="5" name="Titel 4"/>
          <p:cNvSpPr>
            <a:spLocks noGrp="1"/>
          </p:cNvSpPr>
          <p:nvPr>
            <p:ph type="title"/>
          </p:nvPr>
        </p:nvSpPr>
        <p:spPr>
          <a:xfrm>
            <a:off x="587375" y="358775"/>
            <a:ext cx="9370237" cy="1393825"/>
          </a:xfrm>
        </p:spPr>
        <p:txBody>
          <a:bodyPr rtlCol="0"/>
          <a:lstStyle/>
          <a:p>
            <a:r>
              <a:rPr lang="da-DK" dirty="0">
                <a:cs typeface="Arial"/>
              </a:rPr>
              <a:t>STATIC MODEL VALIDATION</a:t>
            </a:r>
            <a:br>
              <a:rPr lang="da-DK" dirty="0">
                <a:cs typeface="Arial"/>
              </a:rPr>
            </a:br>
            <a:r>
              <a:rPr lang="da-DK" dirty="0">
                <a:cs typeface="Arial"/>
              </a:rPr>
              <a:t>PUMP CURVES</a:t>
            </a:r>
            <a:endParaRPr lang="da-DK" dirty="0"/>
          </a:p>
        </p:txBody>
      </p:sp>
      <p:sp>
        <p:nvSpPr>
          <p:cNvPr id="7" name="Pladsholder til tekst 6"/>
          <p:cNvSpPr>
            <a:spLocks noGrp="1"/>
          </p:cNvSpPr>
          <p:nvPr>
            <p:ph type="body" sz="quarter" idx="12"/>
          </p:nvPr>
        </p:nvSpPr>
        <p:spPr>
          <a:xfrm>
            <a:off x="587375" y="2408238"/>
            <a:ext cx="2833541" cy="3863975"/>
          </a:xfrm>
        </p:spPr>
        <p:txBody>
          <a:bodyPr vert="horz" lIns="0" tIns="45720" rIns="0" bIns="45720" rtlCol="0" anchor="t">
            <a:noAutofit/>
          </a:bodyPr>
          <a:lstStyle/>
          <a:p>
            <a:r>
              <a:rPr lang="en-US" b="1" dirty="0"/>
              <a:t>Pump curve validation:</a:t>
            </a:r>
            <a:br>
              <a:rPr lang="en-US" b="1" dirty="0"/>
            </a:br>
            <a:r>
              <a:rPr lang="en-US" dirty="0"/>
              <a:t>Comparison between our mathematical steady-state model (lines), and the actual data measured (dots).</a:t>
            </a:r>
          </a:p>
          <a:p>
            <a:pPr marL="0" indent="0">
              <a:buNone/>
            </a:pPr>
            <a:endParaRPr lang="en-US" dirty="0"/>
          </a:p>
          <a:p>
            <a:r>
              <a:rPr lang="en-US" dirty="0"/>
              <a:t>The curve fitting is really accurate.</a:t>
            </a:r>
          </a:p>
          <a:p>
            <a:endParaRPr lang="en-US" dirty="0"/>
          </a:p>
          <a:p>
            <a:r>
              <a:rPr lang="en-US" dirty="0"/>
              <a:t>We are heavily filtering by taking the average over a lot of datapoints in the </a:t>
            </a:r>
            <a:r>
              <a:rPr lang="en-US" dirty="0" err="1"/>
              <a:t>steadystate</a:t>
            </a:r>
            <a:r>
              <a:rPr lang="en-US" dirty="0"/>
              <a:t>.</a:t>
            </a:r>
          </a:p>
          <a:p>
            <a:pPr marL="0" indent="0">
              <a:buNone/>
            </a:pPr>
            <a:endParaRPr lang="en-US" dirty="0"/>
          </a:p>
        </p:txBody>
      </p:sp>
      <p:sp>
        <p:nvSpPr>
          <p:cNvPr id="9" name="Tekstfelt 8">
            <a:extLst>
              <a:ext uri="{FF2B5EF4-FFF2-40B4-BE49-F238E27FC236}">
                <a16:creationId xmlns:a16="http://schemas.microsoft.com/office/drawing/2014/main" id="{AAFCD8B4-DC74-40FA-BEDD-84AB79F64116}"/>
              </a:ext>
            </a:extLst>
          </p:cNvPr>
          <p:cNvSpPr txBox="1"/>
          <p:nvPr/>
        </p:nvSpPr>
        <p:spPr>
          <a:xfrm>
            <a:off x="4839024" y="1598711"/>
            <a:ext cx="6543779" cy="738664"/>
          </a:xfrm>
          <a:prstGeom prst="rect">
            <a:avLst/>
          </a:prstGeom>
          <a:noFill/>
        </p:spPr>
        <p:txBody>
          <a:bodyPr wrap="none" rtlCol="0">
            <a:spAutoFit/>
          </a:bodyPr>
          <a:lstStyle/>
          <a:p>
            <a:pPr algn="ctr"/>
            <a:r>
              <a:rPr lang="da-DK" sz="1400" b="1" dirty="0"/>
              <a:t>Mathematical </a:t>
            </a:r>
            <a:r>
              <a:rPr lang="da-DK" sz="1400" b="1" dirty="0" err="1"/>
              <a:t>steady-state</a:t>
            </a:r>
            <a:r>
              <a:rPr lang="da-DK" sz="1400" b="1" dirty="0"/>
              <a:t> model (lines) </a:t>
            </a:r>
            <a:r>
              <a:rPr lang="da-DK" sz="1400" b="1" dirty="0" err="1"/>
              <a:t>compared</a:t>
            </a:r>
            <a:r>
              <a:rPr lang="da-DK" sz="1400" b="1" dirty="0"/>
              <a:t> to </a:t>
            </a:r>
            <a:r>
              <a:rPr lang="da-DK" sz="1400" b="1" dirty="0" err="1"/>
              <a:t>measured</a:t>
            </a:r>
            <a:r>
              <a:rPr lang="da-DK" sz="1400" b="1" dirty="0"/>
              <a:t> data (</a:t>
            </a:r>
            <a:r>
              <a:rPr lang="da-DK" sz="1400" b="1" dirty="0" err="1"/>
              <a:t>dots</a:t>
            </a:r>
            <a:r>
              <a:rPr lang="da-DK" sz="1400" b="1" dirty="0"/>
              <a:t>)</a:t>
            </a:r>
            <a:br>
              <a:rPr lang="da-DK" sz="1400" b="1" dirty="0"/>
            </a:br>
            <a:r>
              <a:rPr lang="da-DK" sz="1400" b="1" dirty="0"/>
              <a:t>for Pump </a:t>
            </a:r>
            <a:r>
              <a:rPr lang="da-DK" sz="1400" b="1" dirty="0" err="1"/>
              <a:t>curve</a:t>
            </a:r>
            <a:br>
              <a:rPr lang="da-DK" sz="1400" b="1" dirty="0"/>
            </a:br>
            <a:endParaRPr lang="da-DK" sz="1400" b="1" dirty="0"/>
          </a:p>
        </p:txBody>
      </p:sp>
      <p:pic>
        <p:nvPicPr>
          <p:cNvPr id="3" name="Billede 2">
            <a:extLst>
              <a:ext uri="{FF2B5EF4-FFF2-40B4-BE49-F238E27FC236}">
                <a16:creationId xmlns:a16="http://schemas.microsoft.com/office/drawing/2014/main" id="{C85E029D-F187-425D-9719-A63E251C3213}"/>
              </a:ext>
            </a:extLst>
          </p:cNvPr>
          <p:cNvPicPr>
            <a:picLocks noChangeAspect="1"/>
          </p:cNvPicPr>
          <p:nvPr/>
        </p:nvPicPr>
        <p:blipFill>
          <a:blip r:embed="rId3"/>
          <a:stretch>
            <a:fillRect/>
          </a:stretch>
        </p:blipFill>
        <p:spPr>
          <a:xfrm>
            <a:off x="4856491" y="2301875"/>
            <a:ext cx="6264967" cy="3424529"/>
          </a:xfrm>
          <a:prstGeom prst="rect">
            <a:avLst/>
          </a:prstGeom>
        </p:spPr>
      </p:pic>
      <p:pic>
        <p:nvPicPr>
          <p:cNvPr id="11" name="Billede 10">
            <a:extLst>
              <a:ext uri="{FF2B5EF4-FFF2-40B4-BE49-F238E27FC236}">
                <a16:creationId xmlns:a16="http://schemas.microsoft.com/office/drawing/2014/main" id="{CC50E934-E0AF-49C8-9AAA-905629FF8598}"/>
              </a:ext>
            </a:extLst>
          </p:cNvPr>
          <p:cNvPicPr>
            <a:picLocks noChangeAspect="1"/>
          </p:cNvPicPr>
          <p:nvPr/>
        </p:nvPicPr>
        <p:blipFill>
          <a:blip r:embed="rId4"/>
          <a:stretch>
            <a:fillRect/>
          </a:stretch>
        </p:blipFill>
        <p:spPr>
          <a:xfrm>
            <a:off x="4695477" y="2295108"/>
            <a:ext cx="412474" cy="3176051"/>
          </a:xfrm>
          <a:prstGeom prst="rect">
            <a:avLst/>
          </a:prstGeom>
        </p:spPr>
      </p:pic>
      <p:cxnSp>
        <p:nvCxnSpPr>
          <p:cNvPr id="16" name="Lige pilforbindelse 15">
            <a:extLst>
              <a:ext uri="{FF2B5EF4-FFF2-40B4-BE49-F238E27FC236}">
                <a16:creationId xmlns:a16="http://schemas.microsoft.com/office/drawing/2014/main" id="{A09AAB15-8F46-4BC1-B17B-898BC9957E7C}"/>
              </a:ext>
            </a:extLst>
          </p:cNvPr>
          <p:cNvCxnSpPr/>
          <p:nvPr/>
        </p:nvCxnSpPr>
        <p:spPr>
          <a:xfrm flipV="1">
            <a:off x="10329333" y="5166359"/>
            <a:ext cx="440267" cy="64640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kstfelt 16">
            <a:extLst>
              <a:ext uri="{FF2B5EF4-FFF2-40B4-BE49-F238E27FC236}">
                <a16:creationId xmlns:a16="http://schemas.microsoft.com/office/drawing/2014/main" id="{C8CD8858-DA89-479D-B2F8-5398F7B1C03B}"/>
              </a:ext>
            </a:extLst>
          </p:cNvPr>
          <p:cNvSpPr txBox="1"/>
          <p:nvPr/>
        </p:nvSpPr>
        <p:spPr>
          <a:xfrm>
            <a:off x="9176613" y="5786062"/>
            <a:ext cx="2305439" cy="461665"/>
          </a:xfrm>
          <a:prstGeom prst="rect">
            <a:avLst/>
          </a:prstGeom>
          <a:noFill/>
        </p:spPr>
        <p:txBody>
          <a:bodyPr wrap="none" rtlCol="0">
            <a:spAutoFit/>
          </a:bodyPr>
          <a:lstStyle/>
          <a:p>
            <a:pPr algn="ctr"/>
            <a:r>
              <a:rPr lang="da-DK" sz="1200" dirty="0" err="1"/>
              <a:t>Error</a:t>
            </a:r>
            <a:r>
              <a:rPr lang="da-DK" sz="1200" dirty="0"/>
              <a:t> in </a:t>
            </a:r>
            <a:r>
              <a:rPr lang="da-DK" sz="1200" dirty="0" err="1"/>
              <a:t>report</a:t>
            </a:r>
            <a:br>
              <a:rPr lang="da-DK" sz="1200" dirty="0"/>
            </a:br>
            <a:r>
              <a:rPr lang="da-DK" sz="1200" dirty="0" err="1"/>
              <a:t>Should</a:t>
            </a:r>
            <a:r>
              <a:rPr lang="da-DK" sz="1200" dirty="0"/>
              <a:t> have </a:t>
            </a:r>
            <a:r>
              <a:rPr lang="da-DK" sz="1200" dirty="0" err="1"/>
              <a:t>been</a:t>
            </a:r>
            <a:r>
              <a:rPr lang="da-DK" sz="1200" dirty="0"/>
              <a:t> pump speed</a:t>
            </a:r>
          </a:p>
        </p:txBody>
      </p:sp>
      <p:sp>
        <p:nvSpPr>
          <p:cNvPr id="18" name="Tekstfelt 17">
            <a:extLst>
              <a:ext uri="{FF2B5EF4-FFF2-40B4-BE49-F238E27FC236}">
                <a16:creationId xmlns:a16="http://schemas.microsoft.com/office/drawing/2014/main" id="{9CAAE80B-BA5D-4974-AFDF-2828BE8C11C2}"/>
              </a:ext>
            </a:extLst>
          </p:cNvPr>
          <p:cNvSpPr txBox="1"/>
          <p:nvPr/>
        </p:nvSpPr>
        <p:spPr>
          <a:xfrm>
            <a:off x="8974667" y="2408238"/>
            <a:ext cx="2146791" cy="954107"/>
          </a:xfrm>
          <a:prstGeom prst="rect">
            <a:avLst/>
          </a:prstGeom>
          <a:noFill/>
        </p:spPr>
        <p:txBody>
          <a:bodyPr wrap="square" rtlCol="0">
            <a:spAutoFit/>
          </a:bodyPr>
          <a:lstStyle/>
          <a:p>
            <a:r>
              <a:rPr lang="en-US" sz="1400" dirty="0"/>
              <a:t>coefficients for the model were determined at 60% pump speed.</a:t>
            </a:r>
          </a:p>
          <a:p>
            <a:endParaRPr lang="da-DK" sz="1400" dirty="0"/>
          </a:p>
        </p:txBody>
      </p:sp>
    </p:spTree>
    <p:extLst>
      <p:ext uri="{BB962C8B-B14F-4D97-AF65-F5344CB8AC3E}">
        <p14:creationId xmlns:p14="http://schemas.microsoft.com/office/powerpoint/2010/main" val="2690947248"/>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B&amp;D-Powerpoint Template_16x9</Template>
  <TotalTime>8013</TotalTime>
  <Words>850</Words>
  <Application>Microsoft Office PowerPoint</Application>
  <PresentationFormat>Widescreen</PresentationFormat>
  <Paragraphs>118</Paragraphs>
  <Slides>10</Slides>
  <Notes>10</Notes>
  <HiddenSlides>0</HiddenSlides>
  <MMClips>0</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10</vt:i4>
      </vt:variant>
    </vt:vector>
  </HeadingPairs>
  <TitlesOfParts>
    <vt:vector size="16" baseType="lpstr">
      <vt:lpstr>Arial</vt:lpstr>
      <vt:lpstr>Arial Black</vt:lpstr>
      <vt:lpstr>Calibri</vt:lpstr>
      <vt:lpstr>Montserrat Medium</vt:lpstr>
      <vt:lpstr>Times New Roman</vt:lpstr>
      <vt:lpstr>AAU PowerPoint</vt:lpstr>
      <vt:lpstr>FLOW CONTROL  </vt:lpstr>
      <vt:lpstr>AGENDA</vt:lpstr>
      <vt:lpstr>INTRODUCTION</vt:lpstr>
      <vt:lpstr>PHYSICAL SETUP SUMMARY</vt:lpstr>
      <vt:lpstr>DATA GATHERING  EXAMPLE</vt:lpstr>
      <vt:lpstr>SYSTEM TEST (FLOW)</vt:lpstr>
      <vt:lpstr>SYSTEM TEST (POWER)</vt:lpstr>
      <vt:lpstr>SYSTEM TEST (HEAD)</vt:lpstr>
      <vt:lpstr>STATIC MODEL VALIDATION PUMP CURVES</vt:lpstr>
      <vt:lpstr>STATIC MODEL VALIDATION POWER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AAU Kommunikation</dc:creator>
  <cp:lastModifiedBy>Troels Ulstrup Klein</cp:lastModifiedBy>
  <cp:revision>430</cp:revision>
  <cp:lastPrinted>2017-03-09T03:48:56Z</cp:lastPrinted>
  <dcterms:created xsi:type="dcterms:W3CDTF">2016-11-10T06:07:03Z</dcterms:created>
  <dcterms:modified xsi:type="dcterms:W3CDTF">2018-06-26T22:20:38Z</dcterms:modified>
</cp:coreProperties>
</file>